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331" r:id="rId3"/>
    <p:sldId id="336" r:id="rId4"/>
    <p:sldId id="311" r:id="rId5"/>
    <p:sldId id="313" r:id="rId6"/>
    <p:sldId id="314" r:id="rId7"/>
    <p:sldId id="310" r:id="rId8"/>
    <p:sldId id="332" r:id="rId9"/>
    <p:sldId id="333" r:id="rId10"/>
    <p:sldId id="315" r:id="rId11"/>
    <p:sldId id="316" r:id="rId12"/>
    <p:sldId id="317" r:id="rId13"/>
    <p:sldId id="329" r:id="rId14"/>
    <p:sldId id="318" r:id="rId15"/>
    <p:sldId id="319" r:id="rId16"/>
    <p:sldId id="320" r:id="rId17"/>
    <p:sldId id="308" r:id="rId18"/>
    <p:sldId id="330" r:id="rId19"/>
    <p:sldId id="335" r:id="rId20"/>
    <p:sldId id="325" r:id="rId21"/>
    <p:sldId id="326" r:id="rId22"/>
    <p:sldId id="328" r:id="rId23"/>
    <p:sldId id="327" r:id="rId24"/>
    <p:sldId id="323" r:id="rId2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4845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620" autoAdjust="0"/>
  </p:normalViewPr>
  <p:slideViewPr>
    <p:cSldViewPr snapToGrid="0" snapToObjects="1">
      <p:cViewPr varScale="1">
        <p:scale>
          <a:sx n="56" d="100"/>
          <a:sy n="56" d="100"/>
        </p:scale>
        <p:origin x="-1776" y="-96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COR Certified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26</c:v>
                </c:pt>
                <c:pt idx="1">
                  <c:v>29</c:v>
                </c:pt>
                <c:pt idx="2">
                  <c:v>28</c:v>
                </c:pt>
                <c:pt idx="3">
                  <c:v>34</c:v>
                </c:pt>
                <c:pt idx="4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915648"/>
        <c:axId val="38347904"/>
      </c:barChart>
      <c:catAx>
        <c:axId val="123915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8347904"/>
        <c:crosses val="autoZero"/>
        <c:auto val="1"/>
        <c:lblAlgn val="ctr"/>
        <c:lblOffset val="100"/>
        <c:noMultiLvlLbl val="0"/>
      </c:catAx>
      <c:valAx>
        <c:axId val="38347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3915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F9AFE1-B9CB-49D1-92C9-B7E33142A199}" type="doc">
      <dgm:prSet loTypeId="urn:microsoft.com/office/officeart/2008/layout/RadialCluster" loCatId="relationship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CA"/>
        </a:p>
      </dgm:t>
    </dgm:pt>
    <dgm:pt modelId="{3AD843A3-BFEB-426F-BA2F-C8D5A087D35B}">
      <dgm:prSet phldrT="[Text]"/>
      <dgm:spPr/>
      <dgm:t>
        <a:bodyPr/>
        <a:lstStyle/>
        <a:p>
          <a:r>
            <a:rPr lang="en-CA" b="1" dirty="0" smtClean="0"/>
            <a:t>Contractor</a:t>
          </a:r>
          <a:endParaRPr lang="en-CA" b="1" dirty="0"/>
        </a:p>
      </dgm:t>
    </dgm:pt>
    <dgm:pt modelId="{7B952EBE-34BB-43F2-9EAB-ECED7506B830}" type="parTrans" cxnId="{B2971465-7453-4BE5-9479-C8E99A007421}">
      <dgm:prSet/>
      <dgm:spPr/>
      <dgm:t>
        <a:bodyPr/>
        <a:lstStyle/>
        <a:p>
          <a:endParaRPr lang="en-CA"/>
        </a:p>
      </dgm:t>
    </dgm:pt>
    <dgm:pt modelId="{7686D93F-3E16-4E3C-9BF7-B21DB7DC7DE1}" type="sibTrans" cxnId="{B2971465-7453-4BE5-9479-C8E99A007421}">
      <dgm:prSet/>
      <dgm:spPr/>
      <dgm:t>
        <a:bodyPr/>
        <a:lstStyle/>
        <a:p>
          <a:endParaRPr lang="en-CA"/>
        </a:p>
      </dgm:t>
    </dgm:pt>
    <dgm:pt modelId="{59782CAB-2B9E-4EF3-A713-1016668DFEA1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CA" b="1" dirty="0" smtClean="0"/>
            <a:t>Greater Toronto Airport Authority</a:t>
          </a:r>
          <a:endParaRPr lang="en-CA" b="1" dirty="0"/>
        </a:p>
      </dgm:t>
    </dgm:pt>
    <dgm:pt modelId="{1CD2AE9D-175F-4807-87EB-045BDDE76957}" type="parTrans" cxnId="{3BF4C16B-E173-421B-9EC9-27D41E88B114}">
      <dgm:prSet/>
      <dgm:spPr/>
      <dgm:t>
        <a:bodyPr/>
        <a:lstStyle/>
        <a:p>
          <a:endParaRPr lang="en-CA"/>
        </a:p>
      </dgm:t>
    </dgm:pt>
    <dgm:pt modelId="{125AB853-866B-416C-806F-998B2DAD0BDC}" type="sibTrans" cxnId="{3BF4C16B-E173-421B-9EC9-27D41E88B114}">
      <dgm:prSet/>
      <dgm:spPr/>
      <dgm:t>
        <a:bodyPr/>
        <a:lstStyle/>
        <a:p>
          <a:endParaRPr lang="en-CA"/>
        </a:p>
      </dgm:t>
    </dgm:pt>
    <dgm:pt modelId="{43CA1164-2472-4157-AFB4-CC9E9AAE26AA}">
      <dgm:prSet phldrT="[Text]"/>
      <dgm:spPr/>
      <dgm:t>
        <a:bodyPr/>
        <a:lstStyle/>
        <a:p>
          <a:r>
            <a:rPr lang="en-CA" b="1" dirty="0" smtClean="0"/>
            <a:t>Brampton Hydro</a:t>
          </a:r>
          <a:endParaRPr lang="en-CA" b="1" dirty="0"/>
        </a:p>
      </dgm:t>
    </dgm:pt>
    <dgm:pt modelId="{84E8CF1F-0542-4D9E-A040-C047FFC5ED24}" type="parTrans" cxnId="{DCDFDCCE-1ED1-447F-ABDC-E8ED30D54C12}">
      <dgm:prSet/>
      <dgm:spPr/>
      <dgm:t>
        <a:bodyPr/>
        <a:lstStyle/>
        <a:p>
          <a:endParaRPr lang="en-CA"/>
        </a:p>
      </dgm:t>
    </dgm:pt>
    <dgm:pt modelId="{3EF0A308-AB83-4A30-8BE5-50A0F969A35C}" type="sibTrans" cxnId="{DCDFDCCE-1ED1-447F-ABDC-E8ED30D54C12}">
      <dgm:prSet/>
      <dgm:spPr/>
      <dgm:t>
        <a:bodyPr/>
        <a:lstStyle/>
        <a:p>
          <a:endParaRPr lang="en-CA"/>
        </a:p>
      </dgm:t>
    </dgm:pt>
    <dgm:pt modelId="{9AA60E8B-E005-445A-BE08-B6E23195402E}">
      <dgm:prSet phldrT="[Text]"/>
      <dgm:spPr/>
      <dgm:t>
        <a:bodyPr/>
        <a:lstStyle/>
        <a:p>
          <a:r>
            <a:rPr lang="en-CA" b="1" dirty="0" smtClean="0"/>
            <a:t>City of Toronto</a:t>
          </a:r>
          <a:endParaRPr lang="en-CA" b="1" dirty="0"/>
        </a:p>
      </dgm:t>
    </dgm:pt>
    <dgm:pt modelId="{338102CD-0614-42D2-843A-3BECE4A8D6A6}" type="parTrans" cxnId="{7421BB10-5B68-4676-A35F-DE8E3EC925C9}">
      <dgm:prSet/>
      <dgm:spPr/>
      <dgm:t>
        <a:bodyPr/>
        <a:lstStyle/>
        <a:p>
          <a:endParaRPr lang="en-CA"/>
        </a:p>
      </dgm:t>
    </dgm:pt>
    <dgm:pt modelId="{2688BC31-57C7-4E17-8FE2-CB251AA7313F}" type="sibTrans" cxnId="{7421BB10-5B68-4676-A35F-DE8E3EC925C9}">
      <dgm:prSet/>
      <dgm:spPr/>
      <dgm:t>
        <a:bodyPr/>
        <a:lstStyle/>
        <a:p>
          <a:endParaRPr lang="en-CA"/>
        </a:p>
      </dgm:t>
    </dgm:pt>
    <dgm:pt modelId="{1429573C-722F-4CBE-9950-63A72544437F}">
      <dgm:prSet phldrT="[Text]" custT="1"/>
      <dgm:spPr/>
      <dgm:t>
        <a:bodyPr/>
        <a:lstStyle/>
        <a:p>
          <a:r>
            <a:rPr lang="en-CA" sz="2400" b="1" dirty="0" err="1" smtClean="0"/>
            <a:t>Metrolinx</a:t>
          </a:r>
          <a:endParaRPr lang="en-CA" sz="2400" b="1" dirty="0"/>
        </a:p>
      </dgm:t>
    </dgm:pt>
    <dgm:pt modelId="{FDB26859-71A0-4422-9BCB-E6D3584879F7}" type="parTrans" cxnId="{BBFA4DBB-460C-48DB-B98A-1E3EDDB52114}">
      <dgm:prSet/>
      <dgm:spPr/>
      <dgm:t>
        <a:bodyPr/>
        <a:lstStyle/>
        <a:p>
          <a:endParaRPr lang="en-CA"/>
        </a:p>
      </dgm:t>
    </dgm:pt>
    <dgm:pt modelId="{A1C6F206-E8A9-4A8B-AE15-47714CE207A0}" type="sibTrans" cxnId="{BBFA4DBB-460C-48DB-B98A-1E3EDDB52114}">
      <dgm:prSet/>
      <dgm:spPr/>
      <dgm:t>
        <a:bodyPr/>
        <a:lstStyle/>
        <a:p>
          <a:endParaRPr lang="en-CA"/>
        </a:p>
      </dgm:t>
    </dgm:pt>
    <dgm:pt modelId="{9D8D1CF5-E6D2-4370-9D7B-1DE54C82F994}">
      <dgm:prSet phldrT="[Text]" custT="1"/>
      <dgm:spPr/>
      <dgm:t>
        <a:bodyPr/>
        <a:lstStyle/>
        <a:p>
          <a:r>
            <a:rPr lang="en-CA" sz="2400" b="1" dirty="0" smtClean="0"/>
            <a:t>York Region</a:t>
          </a:r>
          <a:endParaRPr lang="en-CA" sz="2400" b="1" dirty="0"/>
        </a:p>
      </dgm:t>
    </dgm:pt>
    <dgm:pt modelId="{2F4AF95F-F9E0-40FB-88B5-2A4CB89AD491}" type="parTrans" cxnId="{E92BE87A-2E06-4250-BF8D-CAEFE35B57F7}">
      <dgm:prSet/>
      <dgm:spPr/>
      <dgm:t>
        <a:bodyPr/>
        <a:lstStyle/>
        <a:p>
          <a:endParaRPr lang="en-CA"/>
        </a:p>
      </dgm:t>
    </dgm:pt>
    <dgm:pt modelId="{62EF0C34-12A4-4544-A8DE-EB97554BBAA1}" type="sibTrans" cxnId="{E92BE87A-2E06-4250-BF8D-CAEFE35B57F7}">
      <dgm:prSet/>
      <dgm:spPr/>
      <dgm:t>
        <a:bodyPr/>
        <a:lstStyle/>
        <a:p>
          <a:endParaRPr lang="en-CA"/>
        </a:p>
      </dgm:t>
    </dgm:pt>
    <dgm:pt modelId="{A31B343A-6DFE-4C11-8A8F-8AC8973D4992}">
      <dgm:prSet phldrT="[Text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CA" b="1" dirty="0" smtClean="0"/>
            <a:t>Infrastructure Ontario</a:t>
          </a:r>
          <a:endParaRPr lang="en-CA" b="1" dirty="0"/>
        </a:p>
      </dgm:t>
    </dgm:pt>
    <dgm:pt modelId="{3EF57CF6-6057-4CD2-9C8B-FC2503B1FE25}" type="parTrans" cxnId="{20BA37D7-CB5A-4533-99E9-399FAAA9511F}">
      <dgm:prSet/>
      <dgm:spPr/>
      <dgm:t>
        <a:bodyPr/>
        <a:lstStyle/>
        <a:p>
          <a:endParaRPr lang="en-CA"/>
        </a:p>
      </dgm:t>
    </dgm:pt>
    <dgm:pt modelId="{CEF621F5-612B-46EE-9231-60B2F4E87D08}" type="sibTrans" cxnId="{20BA37D7-CB5A-4533-99E9-399FAAA9511F}">
      <dgm:prSet/>
      <dgm:spPr/>
      <dgm:t>
        <a:bodyPr/>
        <a:lstStyle/>
        <a:p>
          <a:endParaRPr lang="en-CA"/>
        </a:p>
      </dgm:t>
    </dgm:pt>
    <dgm:pt modelId="{1E597238-3CB4-475C-A8A1-0598410CC8C0}">
      <dgm:prSet phldrT="[Text]" custT="1"/>
      <dgm:spPr/>
      <dgm:t>
        <a:bodyPr/>
        <a:lstStyle/>
        <a:p>
          <a:r>
            <a:rPr lang="en-CA" sz="2400" b="1" dirty="0" smtClean="0"/>
            <a:t>TTC</a:t>
          </a:r>
          <a:endParaRPr lang="en-CA" sz="2400" b="1" dirty="0"/>
        </a:p>
      </dgm:t>
    </dgm:pt>
    <dgm:pt modelId="{B6058FBE-E82A-4833-8374-570F2171902F}" type="parTrans" cxnId="{C6E2BC42-4C55-4B69-8F44-3E82B5C12940}">
      <dgm:prSet/>
      <dgm:spPr/>
      <dgm:t>
        <a:bodyPr/>
        <a:lstStyle/>
        <a:p>
          <a:endParaRPr lang="en-CA"/>
        </a:p>
      </dgm:t>
    </dgm:pt>
    <dgm:pt modelId="{5AA378DE-31F7-46B1-AE92-AE299A1715AB}" type="sibTrans" cxnId="{C6E2BC42-4C55-4B69-8F44-3E82B5C12940}">
      <dgm:prSet/>
      <dgm:spPr/>
      <dgm:t>
        <a:bodyPr/>
        <a:lstStyle/>
        <a:p>
          <a:endParaRPr lang="en-CA"/>
        </a:p>
      </dgm:t>
    </dgm:pt>
    <dgm:pt modelId="{CAE2D156-878D-435A-BA49-09AA68E0364D}" type="pres">
      <dgm:prSet presAssocID="{25F9AFE1-B9CB-49D1-92C9-B7E33142A19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CA"/>
        </a:p>
      </dgm:t>
    </dgm:pt>
    <dgm:pt modelId="{DB59C4A6-F9F4-4D31-ADB2-94880897AD59}" type="pres">
      <dgm:prSet presAssocID="{3AD843A3-BFEB-426F-BA2F-C8D5A087D35B}" presName="singleCycle" presStyleCnt="0"/>
      <dgm:spPr/>
    </dgm:pt>
    <dgm:pt modelId="{42A0FBF9-DB7F-4090-8BF8-C8AFB0AEE677}" type="pres">
      <dgm:prSet presAssocID="{3AD843A3-BFEB-426F-BA2F-C8D5A087D35B}" presName="singleCenter" presStyleLbl="node1" presStyleIdx="0" presStyleCnt="8" custScaleX="139520">
        <dgm:presLayoutVars>
          <dgm:chMax val="7"/>
          <dgm:chPref val="7"/>
        </dgm:presLayoutVars>
      </dgm:prSet>
      <dgm:spPr/>
      <dgm:t>
        <a:bodyPr/>
        <a:lstStyle/>
        <a:p>
          <a:endParaRPr lang="en-CA"/>
        </a:p>
      </dgm:t>
    </dgm:pt>
    <dgm:pt modelId="{8158D09F-3C65-4E8E-A957-5A0E0A0086CB}" type="pres">
      <dgm:prSet presAssocID="{1CD2AE9D-175F-4807-87EB-045BDDE76957}" presName="Name56" presStyleLbl="parChTrans1D2" presStyleIdx="0" presStyleCnt="7"/>
      <dgm:spPr/>
      <dgm:t>
        <a:bodyPr/>
        <a:lstStyle/>
        <a:p>
          <a:endParaRPr lang="en-CA"/>
        </a:p>
      </dgm:t>
    </dgm:pt>
    <dgm:pt modelId="{514476C7-7BFF-4453-88D0-9F5E46A5B046}" type="pres">
      <dgm:prSet presAssocID="{59782CAB-2B9E-4EF3-A713-1016668DFEA1}" presName="text0" presStyleLbl="node1" presStyleIdx="1" presStyleCnt="8" custScaleX="385930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E8062E8-F0EE-480B-BD62-17DA14B5C92E}" type="pres">
      <dgm:prSet presAssocID="{84E8CF1F-0542-4D9E-A040-C047FFC5ED24}" presName="Name56" presStyleLbl="parChTrans1D2" presStyleIdx="1" presStyleCnt="7"/>
      <dgm:spPr/>
      <dgm:t>
        <a:bodyPr/>
        <a:lstStyle/>
        <a:p>
          <a:endParaRPr lang="en-CA"/>
        </a:p>
      </dgm:t>
    </dgm:pt>
    <dgm:pt modelId="{F88E5895-6573-4962-A131-EECF9EC63AB3}" type="pres">
      <dgm:prSet presAssocID="{43CA1164-2472-4157-AFB4-CC9E9AAE26AA}" presName="text0" presStyleLbl="node1" presStyleIdx="2" presStyleCnt="8" custScaleX="283294" custRadScaleRad="190809" custRadScaleInc="152740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E3488E0-A682-4A81-9D38-228683E9DCB0}" type="pres">
      <dgm:prSet presAssocID="{338102CD-0614-42D2-843A-3BECE4A8D6A6}" presName="Name56" presStyleLbl="parChTrans1D2" presStyleIdx="2" presStyleCnt="7"/>
      <dgm:spPr/>
      <dgm:t>
        <a:bodyPr/>
        <a:lstStyle/>
        <a:p>
          <a:endParaRPr lang="en-CA"/>
        </a:p>
      </dgm:t>
    </dgm:pt>
    <dgm:pt modelId="{D41ABA97-6F23-4B25-9567-EC9A2926ADCE}" type="pres">
      <dgm:prSet presAssocID="{9AA60E8B-E005-445A-BE08-B6E23195402E}" presName="text0" presStyleLbl="node1" presStyleIdx="3" presStyleCnt="8" custScaleX="283889" custRadScaleRad="183985" custRadScaleInc="-13436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065CCBB-F052-4EF0-8A02-F19DEAB09A15}" type="pres">
      <dgm:prSet presAssocID="{2F4AF95F-F9E0-40FB-88B5-2A4CB89AD491}" presName="Name56" presStyleLbl="parChTrans1D2" presStyleIdx="3" presStyleCnt="7"/>
      <dgm:spPr/>
      <dgm:t>
        <a:bodyPr/>
        <a:lstStyle/>
        <a:p>
          <a:endParaRPr lang="en-CA"/>
        </a:p>
      </dgm:t>
    </dgm:pt>
    <dgm:pt modelId="{63794E52-C9AD-4062-A97F-16D4C3CB0F30}" type="pres">
      <dgm:prSet presAssocID="{9D8D1CF5-E6D2-4370-9D7B-1DE54C82F994}" presName="text0" presStyleLbl="node1" presStyleIdx="4" presStyleCnt="8" custScaleX="292847" custRadScaleRad="125183" custRadScaleInc="-64560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F0012CE-0B04-4C83-B93D-A85E55980921}" type="pres">
      <dgm:prSet presAssocID="{3EF57CF6-6057-4CD2-9C8B-FC2503B1FE25}" presName="Name56" presStyleLbl="parChTrans1D2" presStyleIdx="4" presStyleCnt="7"/>
      <dgm:spPr/>
      <dgm:t>
        <a:bodyPr/>
        <a:lstStyle/>
        <a:p>
          <a:endParaRPr lang="en-CA"/>
        </a:p>
      </dgm:t>
    </dgm:pt>
    <dgm:pt modelId="{AB9ACD40-33C2-4637-93D9-3B6847FA8AFA}" type="pres">
      <dgm:prSet presAssocID="{A31B343A-6DFE-4C11-8A8F-8AC8973D4992}" presName="text0" presStyleLbl="node1" presStyleIdx="5" presStyleCnt="8" custScaleX="275962" custRadScaleRad="165546" custRadScaleInc="49719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CB0A54D-8319-4E0E-99BA-DA26D39BEB23}" type="pres">
      <dgm:prSet presAssocID="{FDB26859-71A0-4422-9BCB-E6D3584879F7}" presName="Name56" presStyleLbl="parChTrans1D2" presStyleIdx="5" presStyleCnt="7"/>
      <dgm:spPr/>
      <dgm:t>
        <a:bodyPr/>
        <a:lstStyle/>
        <a:p>
          <a:endParaRPr lang="en-CA"/>
        </a:p>
      </dgm:t>
    </dgm:pt>
    <dgm:pt modelId="{B7E4628E-B9BA-4E24-BB42-BF2F9BFD3DC3}" type="pres">
      <dgm:prSet presAssocID="{1429573C-722F-4CBE-9950-63A72544437F}" presName="text0" presStyleLbl="node1" presStyleIdx="6" presStyleCnt="8" custScaleX="269228" custRadScaleRad="153566" custRadScaleInc="2146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C6BD00F-4C51-46EE-A55F-1F5102915AB5}" type="pres">
      <dgm:prSet presAssocID="{B6058FBE-E82A-4833-8374-570F2171902F}" presName="Name56" presStyleLbl="parChTrans1D2" presStyleIdx="6" presStyleCnt="7"/>
      <dgm:spPr/>
      <dgm:t>
        <a:bodyPr/>
        <a:lstStyle/>
        <a:p>
          <a:endParaRPr lang="en-CA"/>
        </a:p>
      </dgm:t>
    </dgm:pt>
    <dgm:pt modelId="{5A1DCEE8-BC2D-450E-B070-07B4EAB38365}" type="pres">
      <dgm:prSet presAssocID="{1E597238-3CB4-475C-A8A1-0598410CC8C0}" presName="text0" presStyleLbl="node1" presStyleIdx="7" presStyleCnt="8" custScaleX="251540" custScaleY="59922" custRadScaleRad="178638" custRadScaleInc="-6357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C88D9AF4-41D8-4CD5-9448-3EF6D8EC7A85}" type="presOf" srcId="{1CD2AE9D-175F-4807-87EB-045BDDE76957}" destId="{8158D09F-3C65-4E8E-A957-5A0E0A0086CB}" srcOrd="0" destOrd="0" presId="urn:microsoft.com/office/officeart/2008/layout/RadialCluster"/>
    <dgm:cxn modelId="{B635FA4A-5E48-4E57-B69B-5393CA94BF01}" type="presOf" srcId="{1E597238-3CB4-475C-A8A1-0598410CC8C0}" destId="{5A1DCEE8-BC2D-450E-B070-07B4EAB38365}" srcOrd="0" destOrd="0" presId="urn:microsoft.com/office/officeart/2008/layout/RadialCluster"/>
    <dgm:cxn modelId="{2C9C8B31-D53A-4E9B-B7C6-14714CF7703C}" type="presOf" srcId="{2F4AF95F-F9E0-40FB-88B5-2A4CB89AD491}" destId="{2065CCBB-F052-4EF0-8A02-F19DEAB09A15}" srcOrd="0" destOrd="0" presId="urn:microsoft.com/office/officeart/2008/layout/RadialCluster"/>
    <dgm:cxn modelId="{BBFA4DBB-460C-48DB-B98A-1E3EDDB52114}" srcId="{3AD843A3-BFEB-426F-BA2F-C8D5A087D35B}" destId="{1429573C-722F-4CBE-9950-63A72544437F}" srcOrd="5" destOrd="0" parTransId="{FDB26859-71A0-4422-9BCB-E6D3584879F7}" sibTransId="{A1C6F206-E8A9-4A8B-AE15-47714CE207A0}"/>
    <dgm:cxn modelId="{7357653A-16B2-4EDB-BAAD-8187FB2D8F5D}" type="presOf" srcId="{3EF57CF6-6057-4CD2-9C8B-FC2503B1FE25}" destId="{7F0012CE-0B04-4C83-B93D-A85E55980921}" srcOrd="0" destOrd="0" presId="urn:microsoft.com/office/officeart/2008/layout/RadialCluster"/>
    <dgm:cxn modelId="{20BA37D7-CB5A-4533-99E9-399FAAA9511F}" srcId="{3AD843A3-BFEB-426F-BA2F-C8D5A087D35B}" destId="{A31B343A-6DFE-4C11-8A8F-8AC8973D4992}" srcOrd="4" destOrd="0" parTransId="{3EF57CF6-6057-4CD2-9C8B-FC2503B1FE25}" sibTransId="{CEF621F5-612B-46EE-9231-60B2F4E87D08}"/>
    <dgm:cxn modelId="{66F743C6-1798-4DD1-A9DF-412788872ADB}" type="presOf" srcId="{338102CD-0614-42D2-843A-3BECE4A8D6A6}" destId="{2E3488E0-A682-4A81-9D38-228683E9DCB0}" srcOrd="0" destOrd="0" presId="urn:microsoft.com/office/officeart/2008/layout/RadialCluster"/>
    <dgm:cxn modelId="{D7D99DA0-FCF2-4F3C-A169-0143F30EE57C}" type="presOf" srcId="{9D8D1CF5-E6D2-4370-9D7B-1DE54C82F994}" destId="{63794E52-C9AD-4062-A97F-16D4C3CB0F30}" srcOrd="0" destOrd="0" presId="urn:microsoft.com/office/officeart/2008/layout/RadialCluster"/>
    <dgm:cxn modelId="{3BF4C16B-E173-421B-9EC9-27D41E88B114}" srcId="{3AD843A3-BFEB-426F-BA2F-C8D5A087D35B}" destId="{59782CAB-2B9E-4EF3-A713-1016668DFEA1}" srcOrd="0" destOrd="0" parTransId="{1CD2AE9D-175F-4807-87EB-045BDDE76957}" sibTransId="{125AB853-866B-416C-806F-998B2DAD0BDC}"/>
    <dgm:cxn modelId="{4C6ED286-7426-42CC-9A03-7FFD826A4941}" type="presOf" srcId="{1429573C-722F-4CBE-9950-63A72544437F}" destId="{B7E4628E-B9BA-4E24-BB42-BF2F9BFD3DC3}" srcOrd="0" destOrd="0" presId="urn:microsoft.com/office/officeart/2008/layout/RadialCluster"/>
    <dgm:cxn modelId="{7421BB10-5B68-4676-A35F-DE8E3EC925C9}" srcId="{3AD843A3-BFEB-426F-BA2F-C8D5A087D35B}" destId="{9AA60E8B-E005-445A-BE08-B6E23195402E}" srcOrd="2" destOrd="0" parTransId="{338102CD-0614-42D2-843A-3BECE4A8D6A6}" sibTransId="{2688BC31-57C7-4E17-8FE2-CB251AA7313F}"/>
    <dgm:cxn modelId="{E1835D1D-2759-4BF2-AAB7-D3C2E7EBBE00}" type="presOf" srcId="{9AA60E8B-E005-445A-BE08-B6E23195402E}" destId="{D41ABA97-6F23-4B25-9567-EC9A2926ADCE}" srcOrd="0" destOrd="0" presId="urn:microsoft.com/office/officeart/2008/layout/RadialCluster"/>
    <dgm:cxn modelId="{3833E51A-00A5-4B71-8D48-5CB26E541D4D}" type="presOf" srcId="{59782CAB-2B9E-4EF3-A713-1016668DFEA1}" destId="{514476C7-7BFF-4453-88D0-9F5E46A5B046}" srcOrd="0" destOrd="0" presId="urn:microsoft.com/office/officeart/2008/layout/RadialCluster"/>
    <dgm:cxn modelId="{E92BE87A-2E06-4250-BF8D-CAEFE35B57F7}" srcId="{3AD843A3-BFEB-426F-BA2F-C8D5A087D35B}" destId="{9D8D1CF5-E6D2-4370-9D7B-1DE54C82F994}" srcOrd="3" destOrd="0" parTransId="{2F4AF95F-F9E0-40FB-88B5-2A4CB89AD491}" sibTransId="{62EF0C34-12A4-4544-A8DE-EB97554BBAA1}"/>
    <dgm:cxn modelId="{DCDFDCCE-1ED1-447F-ABDC-E8ED30D54C12}" srcId="{3AD843A3-BFEB-426F-BA2F-C8D5A087D35B}" destId="{43CA1164-2472-4157-AFB4-CC9E9AAE26AA}" srcOrd="1" destOrd="0" parTransId="{84E8CF1F-0542-4D9E-A040-C047FFC5ED24}" sibTransId="{3EF0A308-AB83-4A30-8BE5-50A0F969A35C}"/>
    <dgm:cxn modelId="{B2971465-7453-4BE5-9479-C8E99A007421}" srcId="{25F9AFE1-B9CB-49D1-92C9-B7E33142A199}" destId="{3AD843A3-BFEB-426F-BA2F-C8D5A087D35B}" srcOrd="0" destOrd="0" parTransId="{7B952EBE-34BB-43F2-9EAB-ECED7506B830}" sibTransId="{7686D93F-3E16-4E3C-9BF7-B21DB7DC7DE1}"/>
    <dgm:cxn modelId="{7B25A3A5-3400-4870-9931-B822DEDFB208}" type="presOf" srcId="{43CA1164-2472-4157-AFB4-CC9E9AAE26AA}" destId="{F88E5895-6573-4962-A131-EECF9EC63AB3}" srcOrd="0" destOrd="0" presId="urn:microsoft.com/office/officeart/2008/layout/RadialCluster"/>
    <dgm:cxn modelId="{A8092AF9-9BE2-4D0E-AB78-A8CFB56FE5FB}" type="presOf" srcId="{84E8CF1F-0542-4D9E-A040-C047FFC5ED24}" destId="{1E8062E8-F0EE-480B-BD62-17DA14B5C92E}" srcOrd="0" destOrd="0" presId="urn:microsoft.com/office/officeart/2008/layout/RadialCluster"/>
    <dgm:cxn modelId="{C6E2BC42-4C55-4B69-8F44-3E82B5C12940}" srcId="{3AD843A3-BFEB-426F-BA2F-C8D5A087D35B}" destId="{1E597238-3CB4-475C-A8A1-0598410CC8C0}" srcOrd="6" destOrd="0" parTransId="{B6058FBE-E82A-4833-8374-570F2171902F}" sibTransId="{5AA378DE-31F7-46B1-AE92-AE299A1715AB}"/>
    <dgm:cxn modelId="{148FA7D1-C5CA-467F-BAAA-76FC96D1A56E}" type="presOf" srcId="{B6058FBE-E82A-4833-8374-570F2171902F}" destId="{0C6BD00F-4C51-46EE-A55F-1F5102915AB5}" srcOrd="0" destOrd="0" presId="urn:microsoft.com/office/officeart/2008/layout/RadialCluster"/>
    <dgm:cxn modelId="{95D08674-3212-424F-8508-7E1877E519A8}" type="presOf" srcId="{25F9AFE1-B9CB-49D1-92C9-B7E33142A199}" destId="{CAE2D156-878D-435A-BA49-09AA68E0364D}" srcOrd="0" destOrd="0" presId="urn:microsoft.com/office/officeart/2008/layout/RadialCluster"/>
    <dgm:cxn modelId="{F6EDA18A-BD35-4200-AA89-46CF2DD76F5F}" type="presOf" srcId="{3AD843A3-BFEB-426F-BA2F-C8D5A087D35B}" destId="{42A0FBF9-DB7F-4090-8BF8-C8AFB0AEE677}" srcOrd="0" destOrd="0" presId="urn:microsoft.com/office/officeart/2008/layout/RadialCluster"/>
    <dgm:cxn modelId="{56B5DD95-44D6-4C92-8C51-19CA18DEFD48}" type="presOf" srcId="{FDB26859-71A0-4422-9BCB-E6D3584879F7}" destId="{ECB0A54D-8319-4E0E-99BA-DA26D39BEB23}" srcOrd="0" destOrd="0" presId="urn:microsoft.com/office/officeart/2008/layout/RadialCluster"/>
    <dgm:cxn modelId="{52728E1E-889E-409C-B532-894FD0234FF1}" type="presOf" srcId="{A31B343A-6DFE-4C11-8A8F-8AC8973D4992}" destId="{AB9ACD40-33C2-4637-93D9-3B6847FA8AFA}" srcOrd="0" destOrd="0" presId="urn:microsoft.com/office/officeart/2008/layout/RadialCluster"/>
    <dgm:cxn modelId="{21F93E7D-502A-4ACD-A846-58ADF5B66931}" type="presParOf" srcId="{CAE2D156-878D-435A-BA49-09AA68E0364D}" destId="{DB59C4A6-F9F4-4D31-ADB2-94880897AD59}" srcOrd="0" destOrd="0" presId="urn:microsoft.com/office/officeart/2008/layout/RadialCluster"/>
    <dgm:cxn modelId="{E7CE8BBD-1C95-4CF1-99D5-B4E7E2506115}" type="presParOf" srcId="{DB59C4A6-F9F4-4D31-ADB2-94880897AD59}" destId="{42A0FBF9-DB7F-4090-8BF8-C8AFB0AEE677}" srcOrd="0" destOrd="0" presId="urn:microsoft.com/office/officeart/2008/layout/RadialCluster"/>
    <dgm:cxn modelId="{5425405C-697F-4A1D-B976-D0874261545D}" type="presParOf" srcId="{DB59C4A6-F9F4-4D31-ADB2-94880897AD59}" destId="{8158D09F-3C65-4E8E-A957-5A0E0A0086CB}" srcOrd="1" destOrd="0" presId="urn:microsoft.com/office/officeart/2008/layout/RadialCluster"/>
    <dgm:cxn modelId="{C44B71A0-4932-498F-AE0D-F859E1F4FBBB}" type="presParOf" srcId="{DB59C4A6-F9F4-4D31-ADB2-94880897AD59}" destId="{514476C7-7BFF-4453-88D0-9F5E46A5B046}" srcOrd="2" destOrd="0" presId="urn:microsoft.com/office/officeart/2008/layout/RadialCluster"/>
    <dgm:cxn modelId="{FC4B1E34-D292-4112-B28F-B8C1D915B486}" type="presParOf" srcId="{DB59C4A6-F9F4-4D31-ADB2-94880897AD59}" destId="{1E8062E8-F0EE-480B-BD62-17DA14B5C92E}" srcOrd="3" destOrd="0" presId="urn:microsoft.com/office/officeart/2008/layout/RadialCluster"/>
    <dgm:cxn modelId="{B43244FA-114A-4268-B3A1-A140D5445C27}" type="presParOf" srcId="{DB59C4A6-F9F4-4D31-ADB2-94880897AD59}" destId="{F88E5895-6573-4962-A131-EECF9EC63AB3}" srcOrd="4" destOrd="0" presId="urn:microsoft.com/office/officeart/2008/layout/RadialCluster"/>
    <dgm:cxn modelId="{CFB31F35-99E5-46AD-9DDD-908A5397FBA9}" type="presParOf" srcId="{DB59C4A6-F9F4-4D31-ADB2-94880897AD59}" destId="{2E3488E0-A682-4A81-9D38-228683E9DCB0}" srcOrd="5" destOrd="0" presId="urn:microsoft.com/office/officeart/2008/layout/RadialCluster"/>
    <dgm:cxn modelId="{CDC3FC22-BC99-4A00-80AA-F027F4F36DDC}" type="presParOf" srcId="{DB59C4A6-F9F4-4D31-ADB2-94880897AD59}" destId="{D41ABA97-6F23-4B25-9567-EC9A2926ADCE}" srcOrd="6" destOrd="0" presId="urn:microsoft.com/office/officeart/2008/layout/RadialCluster"/>
    <dgm:cxn modelId="{407905B0-293F-41E9-B5CB-437D16613A24}" type="presParOf" srcId="{DB59C4A6-F9F4-4D31-ADB2-94880897AD59}" destId="{2065CCBB-F052-4EF0-8A02-F19DEAB09A15}" srcOrd="7" destOrd="0" presId="urn:microsoft.com/office/officeart/2008/layout/RadialCluster"/>
    <dgm:cxn modelId="{5402364E-A254-4EB4-8625-63B2AC82D6CB}" type="presParOf" srcId="{DB59C4A6-F9F4-4D31-ADB2-94880897AD59}" destId="{63794E52-C9AD-4062-A97F-16D4C3CB0F30}" srcOrd="8" destOrd="0" presId="urn:microsoft.com/office/officeart/2008/layout/RadialCluster"/>
    <dgm:cxn modelId="{EE3FCE77-E7B7-4AC6-A527-EBC2282F9CCE}" type="presParOf" srcId="{DB59C4A6-F9F4-4D31-ADB2-94880897AD59}" destId="{7F0012CE-0B04-4C83-B93D-A85E55980921}" srcOrd="9" destOrd="0" presId="urn:microsoft.com/office/officeart/2008/layout/RadialCluster"/>
    <dgm:cxn modelId="{46CF7128-58B2-4EC6-81E9-B47913356408}" type="presParOf" srcId="{DB59C4A6-F9F4-4D31-ADB2-94880897AD59}" destId="{AB9ACD40-33C2-4637-93D9-3B6847FA8AFA}" srcOrd="10" destOrd="0" presId="urn:microsoft.com/office/officeart/2008/layout/RadialCluster"/>
    <dgm:cxn modelId="{D5D78A55-5125-483A-92BE-3CE38FE1C599}" type="presParOf" srcId="{DB59C4A6-F9F4-4D31-ADB2-94880897AD59}" destId="{ECB0A54D-8319-4E0E-99BA-DA26D39BEB23}" srcOrd="11" destOrd="0" presId="urn:microsoft.com/office/officeart/2008/layout/RadialCluster"/>
    <dgm:cxn modelId="{0A499108-3ADD-404A-9B9C-40DB798BADE9}" type="presParOf" srcId="{DB59C4A6-F9F4-4D31-ADB2-94880897AD59}" destId="{B7E4628E-B9BA-4E24-BB42-BF2F9BFD3DC3}" srcOrd="12" destOrd="0" presId="urn:microsoft.com/office/officeart/2008/layout/RadialCluster"/>
    <dgm:cxn modelId="{CAF5C114-1651-42CB-A6EF-E4281263E6C8}" type="presParOf" srcId="{DB59C4A6-F9F4-4D31-ADB2-94880897AD59}" destId="{0C6BD00F-4C51-46EE-A55F-1F5102915AB5}" srcOrd="13" destOrd="0" presId="urn:microsoft.com/office/officeart/2008/layout/RadialCluster"/>
    <dgm:cxn modelId="{73C7FF39-71C6-43DF-A477-B5DE76B61DE6}" type="presParOf" srcId="{DB59C4A6-F9F4-4D31-ADB2-94880897AD59}" destId="{5A1DCEE8-BC2D-450E-B070-07B4EAB38365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A0FBF9-DB7F-4090-8BF8-C8AFB0AEE677}">
      <dsp:nvSpPr>
        <dsp:cNvPr id="0" name=""/>
        <dsp:cNvSpPr/>
      </dsp:nvSpPr>
      <dsp:spPr>
        <a:xfrm>
          <a:off x="3483318" y="1493081"/>
          <a:ext cx="1687738" cy="12096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500" b="1" kern="1200" dirty="0" smtClean="0"/>
            <a:t>Contractor</a:t>
          </a:r>
          <a:endParaRPr lang="en-CA" sz="2500" b="1" kern="1200" dirty="0"/>
        </a:p>
      </dsp:txBody>
      <dsp:txXfrm>
        <a:off x="3542369" y="1552132"/>
        <a:ext cx="1569636" cy="1091573"/>
      </dsp:txXfrm>
    </dsp:sp>
    <dsp:sp modelId="{8158D09F-3C65-4E8E-A957-5A0E0A0086CB}">
      <dsp:nvSpPr>
        <dsp:cNvPr id="0" name=""/>
        <dsp:cNvSpPr/>
      </dsp:nvSpPr>
      <dsp:spPr>
        <a:xfrm rot="16200000">
          <a:off x="4006284" y="1172178"/>
          <a:ext cx="64180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41805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4476C7-7BFF-4453-88D0-9F5E46A5B046}">
      <dsp:nvSpPr>
        <dsp:cNvPr id="0" name=""/>
        <dsp:cNvSpPr/>
      </dsp:nvSpPr>
      <dsp:spPr>
        <a:xfrm>
          <a:off x="2763240" y="40794"/>
          <a:ext cx="3127894" cy="810482"/>
        </a:xfrm>
        <a:prstGeom prst="round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200" b="1" kern="1200" dirty="0" smtClean="0"/>
            <a:t>Greater Toronto Airport Authority</a:t>
          </a:r>
          <a:endParaRPr lang="en-CA" sz="2200" b="1" kern="1200" dirty="0"/>
        </a:p>
      </dsp:txBody>
      <dsp:txXfrm>
        <a:off x="2802804" y="80358"/>
        <a:ext cx="3048766" cy="731354"/>
      </dsp:txXfrm>
    </dsp:sp>
    <dsp:sp modelId="{1E8062E8-F0EE-480B-BD62-17DA14B5C92E}">
      <dsp:nvSpPr>
        <dsp:cNvPr id="0" name=""/>
        <dsp:cNvSpPr/>
      </dsp:nvSpPr>
      <dsp:spPr>
        <a:xfrm rot="42274">
          <a:off x="5171012" y="2115428"/>
          <a:ext cx="115989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59899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8E5895-6573-4962-A131-EECF9EC63AB3}">
      <dsp:nvSpPr>
        <dsp:cNvPr id="0" name=""/>
        <dsp:cNvSpPr/>
      </dsp:nvSpPr>
      <dsp:spPr>
        <a:xfrm>
          <a:off x="6330867" y="1731436"/>
          <a:ext cx="2296047" cy="81048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300" b="1" kern="1200" dirty="0" smtClean="0"/>
            <a:t>Brampton Hydro</a:t>
          </a:r>
          <a:endParaRPr lang="en-CA" sz="2300" b="1" kern="1200" dirty="0"/>
        </a:p>
      </dsp:txBody>
      <dsp:txXfrm>
        <a:off x="6370431" y="1771000"/>
        <a:ext cx="2216919" cy="731354"/>
      </dsp:txXfrm>
    </dsp:sp>
    <dsp:sp modelId="{2E3488E0-A682-4A81-9D38-228683E9DCB0}">
      <dsp:nvSpPr>
        <dsp:cNvPr id="0" name=""/>
        <dsp:cNvSpPr/>
      </dsp:nvSpPr>
      <dsp:spPr>
        <a:xfrm rot="20298384">
          <a:off x="5134413" y="1570973"/>
          <a:ext cx="103472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34720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1ABA97-6F23-4B25-9567-EC9A2926ADCE}">
      <dsp:nvSpPr>
        <dsp:cNvPr id="0" name=""/>
        <dsp:cNvSpPr/>
      </dsp:nvSpPr>
      <dsp:spPr>
        <a:xfrm>
          <a:off x="6000714" y="569252"/>
          <a:ext cx="2300869" cy="81048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600" b="1" kern="1200" dirty="0" smtClean="0"/>
            <a:t>City of Toronto</a:t>
          </a:r>
          <a:endParaRPr lang="en-CA" sz="2600" b="1" kern="1200" dirty="0"/>
        </a:p>
      </dsp:txBody>
      <dsp:txXfrm>
        <a:off x="6040278" y="608816"/>
        <a:ext cx="2221741" cy="731354"/>
      </dsp:txXfrm>
    </dsp:sp>
    <dsp:sp modelId="{2065CCBB-F052-4EF0-8A02-F19DEAB09A15}">
      <dsp:nvSpPr>
        <dsp:cNvPr id="0" name=""/>
        <dsp:cNvSpPr/>
      </dsp:nvSpPr>
      <dsp:spPr>
        <a:xfrm rot="2861072">
          <a:off x="4763161" y="2962262"/>
          <a:ext cx="70188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01888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794E52-C9AD-4062-A97F-16D4C3CB0F30}">
      <dsp:nvSpPr>
        <dsp:cNvPr id="0" name=""/>
        <dsp:cNvSpPr/>
      </dsp:nvSpPr>
      <dsp:spPr>
        <a:xfrm>
          <a:off x="4532570" y="3221767"/>
          <a:ext cx="2373472" cy="81048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b="1" kern="1200" dirty="0" smtClean="0"/>
            <a:t>York Region</a:t>
          </a:r>
          <a:endParaRPr lang="en-CA" sz="2400" b="1" kern="1200" dirty="0"/>
        </a:p>
      </dsp:txBody>
      <dsp:txXfrm>
        <a:off x="4572134" y="3261331"/>
        <a:ext cx="2294344" cy="731354"/>
      </dsp:txXfrm>
    </dsp:sp>
    <dsp:sp modelId="{7F0012CE-0B04-4C83-B93D-A85E55980921}">
      <dsp:nvSpPr>
        <dsp:cNvPr id="0" name=""/>
        <dsp:cNvSpPr/>
      </dsp:nvSpPr>
      <dsp:spPr>
        <a:xfrm rot="8284110">
          <a:off x="2976585" y="2962262"/>
          <a:ext cx="77668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76681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9ACD40-33C2-4637-93D9-3B6847FA8AFA}">
      <dsp:nvSpPr>
        <dsp:cNvPr id="0" name=""/>
        <dsp:cNvSpPr/>
      </dsp:nvSpPr>
      <dsp:spPr>
        <a:xfrm>
          <a:off x="1506561" y="3221767"/>
          <a:ext cx="2236623" cy="810482"/>
        </a:xfrm>
        <a:prstGeom prst="round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200" b="1" kern="1200" dirty="0" smtClean="0"/>
            <a:t>Infrastructure Ontario</a:t>
          </a:r>
          <a:endParaRPr lang="en-CA" sz="2200" b="1" kern="1200" dirty="0"/>
        </a:p>
      </dsp:txBody>
      <dsp:txXfrm>
        <a:off x="1546125" y="3261331"/>
        <a:ext cx="2157495" cy="731354"/>
      </dsp:txXfrm>
    </dsp:sp>
    <dsp:sp modelId="{ECB0A54D-8319-4E0E-99BA-DA26D39BEB23}">
      <dsp:nvSpPr>
        <dsp:cNvPr id="0" name=""/>
        <dsp:cNvSpPr/>
      </dsp:nvSpPr>
      <dsp:spPr>
        <a:xfrm rot="10359699">
          <a:off x="2899856" y="2244010"/>
          <a:ext cx="58586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5860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E4628E-B9BA-4E24-BB42-BF2F9BFD3DC3}">
      <dsp:nvSpPr>
        <dsp:cNvPr id="0" name=""/>
        <dsp:cNvSpPr/>
      </dsp:nvSpPr>
      <dsp:spPr>
        <a:xfrm>
          <a:off x="720210" y="2016690"/>
          <a:ext cx="2182045" cy="81048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b="1" kern="1200" dirty="0" err="1" smtClean="0"/>
            <a:t>Metrolinx</a:t>
          </a:r>
          <a:endParaRPr lang="en-CA" sz="2400" b="1" kern="1200" dirty="0"/>
        </a:p>
      </dsp:txBody>
      <dsp:txXfrm>
        <a:off x="759774" y="2056254"/>
        <a:ext cx="2102917" cy="731354"/>
      </dsp:txXfrm>
    </dsp:sp>
    <dsp:sp modelId="{0C6BD00F-4C51-46EE-A55F-1F5102915AB5}">
      <dsp:nvSpPr>
        <dsp:cNvPr id="0" name=""/>
        <dsp:cNvSpPr/>
      </dsp:nvSpPr>
      <dsp:spPr>
        <a:xfrm rot="12133476">
          <a:off x="2137922" y="1488863"/>
          <a:ext cx="139729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97299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1DCEE8-BC2D-450E-B070-07B4EAB38365}">
      <dsp:nvSpPr>
        <dsp:cNvPr id="0" name=""/>
        <dsp:cNvSpPr/>
      </dsp:nvSpPr>
      <dsp:spPr>
        <a:xfrm>
          <a:off x="576178" y="738950"/>
          <a:ext cx="2038687" cy="48565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b="1" kern="1200" dirty="0" smtClean="0"/>
            <a:t>TTC</a:t>
          </a:r>
          <a:endParaRPr lang="en-CA" sz="2400" b="1" kern="1200" dirty="0"/>
        </a:p>
      </dsp:txBody>
      <dsp:txXfrm>
        <a:off x="599886" y="762658"/>
        <a:ext cx="1991271" cy="4382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0.82716</cdr:x>
      <cdr:y>0.70712</cdr:y>
    </cdr:from>
    <cdr:to>
      <cdr:x>0.95988</cdr:x>
      <cdr:y>0.83059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07200" y="3200400"/>
          <a:ext cx="1092200" cy="558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CA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5446826-0D9C-4F24-BECC-D307B61AD6D2}" type="datetimeFigureOut">
              <a:rPr lang="en-US" smtClean="0"/>
              <a:pPr/>
              <a:t>11/8/2016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A3029A5-E0AD-4928-8F5A-FFF5C4F107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943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029A5-E0AD-4928-8F5A-FFF5C4F107E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094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029A5-E0AD-4928-8F5A-FFF5C4F107E2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7295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DB7997-081D-4DD7-91A7-9CC1C8CD6417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97390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DB7997-081D-4DD7-91A7-9CC1C8CD6417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71886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9D2A4-918C-48EF-8506-20C1E1BB3824}" type="slidenum">
              <a:rPr lang="en-CA" smtClean="0"/>
              <a:pPr/>
              <a:t>22</a:t>
            </a:fld>
            <a:endParaRPr lang="en-CA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9D2A4-918C-48EF-8506-20C1E1BB3824}" type="slidenum">
              <a:rPr lang="en-CA" smtClean="0"/>
              <a:pPr/>
              <a:t>23</a:t>
            </a:fld>
            <a:endParaRPr lang="en-C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029A5-E0AD-4928-8F5A-FFF5C4F107E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024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DB7997-081D-4DD7-91A7-9CC1C8CD6417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7188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029A5-E0AD-4928-8F5A-FFF5C4F107E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402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029A5-E0AD-4928-8F5A-FFF5C4F107E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609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029A5-E0AD-4928-8F5A-FFF5C4F107E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549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029A5-E0AD-4928-8F5A-FFF5C4F107E2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491FC-CB50-4ECA-8171-A3F269B7D279}" type="slidenum">
              <a:rPr lang="en-CA" smtClean="0">
                <a:solidFill>
                  <a:prstClr val="black"/>
                </a:solidFill>
              </a:rPr>
              <a:pPr/>
              <a:t>17</a:t>
            </a:fld>
            <a:endParaRPr lang="en-CA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029A5-E0AD-4928-8F5A-FFF5C4F107E2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377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itleslid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58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47975"/>
            <a:ext cx="7772400" cy="1470025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4A4845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03750"/>
            <a:ext cx="6400800" cy="983234"/>
          </a:xfrm>
        </p:spPr>
        <p:txBody>
          <a:bodyPr/>
          <a:lstStyle>
            <a:lvl1pPr marL="0" indent="0" algn="ctr">
              <a:buNone/>
              <a:defRPr>
                <a:solidFill>
                  <a:srgbClr val="4A484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536" y="6438646"/>
            <a:ext cx="542544" cy="365125"/>
          </a:xfrm>
          <a:prstGeom prst="rect">
            <a:avLst/>
          </a:prstGeom>
        </p:spPr>
        <p:txBody>
          <a:bodyPr/>
          <a:lstStyle>
            <a:lvl1pPr algn="l">
              <a:defRPr sz="1000" b="1">
                <a:solidFill>
                  <a:srgbClr val="4A4845"/>
                </a:solidFill>
              </a:defRPr>
            </a:lvl1pPr>
          </a:lstStyle>
          <a:p>
            <a:fld id="{768A1A34-5D72-3F46-A8B1-9299500E5B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ottom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703320"/>
            <a:ext cx="9144000" cy="3154680"/>
          </a:xfrm>
          <a:prstGeom prst="rect">
            <a:avLst/>
          </a:prstGeom>
        </p:spPr>
      </p:pic>
      <p:pic>
        <p:nvPicPr>
          <p:cNvPr id="8" name="Picture 7" descr="ihsaca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72400" y="6466588"/>
            <a:ext cx="1197429" cy="2796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4A4845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F9933"/>
              </a:buClr>
              <a:defRPr>
                <a:solidFill>
                  <a:srgbClr val="4A4845"/>
                </a:solidFill>
              </a:defRPr>
            </a:lvl1pPr>
            <a:lvl2pPr>
              <a:buClr>
                <a:srgbClr val="FF9933"/>
              </a:buClr>
              <a:defRPr>
                <a:solidFill>
                  <a:srgbClr val="4A4845"/>
                </a:solidFill>
              </a:defRPr>
            </a:lvl2pPr>
            <a:lvl3pPr>
              <a:buClr>
                <a:srgbClr val="FF9933"/>
              </a:buClr>
              <a:defRPr>
                <a:solidFill>
                  <a:srgbClr val="4A4845"/>
                </a:solidFill>
              </a:defRPr>
            </a:lvl3pPr>
            <a:lvl4pPr>
              <a:buClr>
                <a:srgbClr val="FF9933"/>
              </a:buClr>
              <a:defRPr>
                <a:solidFill>
                  <a:srgbClr val="4A4845"/>
                </a:solidFill>
              </a:defRPr>
            </a:lvl4pPr>
            <a:lvl5pPr>
              <a:buClr>
                <a:srgbClr val="FF9933"/>
              </a:buClr>
              <a:defRPr>
                <a:solidFill>
                  <a:srgbClr val="4A4845"/>
                </a:solidFill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536" y="6438646"/>
            <a:ext cx="542544" cy="365125"/>
          </a:xfrm>
          <a:prstGeom prst="rect">
            <a:avLst/>
          </a:prstGeom>
        </p:spPr>
        <p:txBody>
          <a:bodyPr/>
          <a:lstStyle>
            <a:lvl1pPr algn="l">
              <a:defRPr sz="1000" b="1">
                <a:solidFill>
                  <a:srgbClr val="4A4845"/>
                </a:solidFill>
              </a:defRPr>
            </a:lvl1pPr>
          </a:lstStyle>
          <a:p>
            <a:fld id="{768A1A34-5D72-3F46-A8B1-9299500E5B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4A4845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F9933"/>
              </a:buClr>
              <a:defRPr>
                <a:solidFill>
                  <a:srgbClr val="4A4845"/>
                </a:solidFill>
              </a:defRPr>
            </a:lvl1pPr>
            <a:lvl2pPr>
              <a:buClr>
                <a:srgbClr val="FF9933"/>
              </a:buClr>
              <a:defRPr>
                <a:solidFill>
                  <a:srgbClr val="4A4845"/>
                </a:solidFill>
              </a:defRPr>
            </a:lvl2pPr>
            <a:lvl3pPr>
              <a:buClr>
                <a:srgbClr val="FF9933"/>
              </a:buClr>
              <a:defRPr>
                <a:solidFill>
                  <a:srgbClr val="4A4845"/>
                </a:solidFill>
              </a:defRPr>
            </a:lvl3pPr>
            <a:lvl4pPr>
              <a:buClr>
                <a:srgbClr val="FF9933"/>
              </a:buClr>
              <a:defRPr>
                <a:solidFill>
                  <a:srgbClr val="4A4845"/>
                </a:solidFill>
              </a:defRPr>
            </a:lvl4pPr>
            <a:lvl5pPr>
              <a:buClr>
                <a:srgbClr val="FF9933"/>
              </a:buClr>
              <a:defRPr>
                <a:solidFill>
                  <a:srgbClr val="4A4845"/>
                </a:solidFill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536" y="6438646"/>
            <a:ext cx="542544" cy="365125"/>
          </a:xfrm>
          <a:prstGeom prst="rect">
            <a:avLst/>
          </a:prstGeom>
        </p:spPr>
        <p:txBody>
          <a:bodyPr/>
          <a:lstStyle>
            <a:lvl1pPr algn="l">
              <a:defRPr sz="1000" b="1">
                <a:solidFill>
                  <a:srgbClr val="4A4845"/>
                </a:solidFill>
              </a:defRPr>
            </a:lvl1pPr>
          </a:lstStyle>
          <a:p>
            <a:fld id="{768A1A34-5D72-3F46-A8B1-9299500E5B1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ihsaor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72400" y="6455043"/>
            <a:ext cx="1197429" cy="27965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hsaca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466588"/>
            <a:ext cx="1197429" cy="2796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4A4845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F9933"/>
              </a:buClr>
              <a:defRPr>
                <a:solidFill>
                  <a:srgbClr val="4A4845"/>
                </a:solidFill>
              </a:defRPr>
            </a:lvl1pPr>
            <a:lvl2pPr>
              <a:buClr>
                <a:srgbClr val="FF9933"/>
              </a:buClr>
              <a:defRPr>
                <a:solidFill>
                  <a:srgbClr val="4A4845"/>
                </a:solidFill>
              </a:defRPr>
            </a:lvl2pPr>
            <a:lvl3pPr>
              <a:buClr>
                <a:srgbClr val="FF9933"/>
              </a:buClr>
              <a:defRPr>
                <a:solidFill>
                  <a:srgbClr val="4A4845"/>
                </a:solidFill>
              </a:defRPr>
            </a:lvl3pPr>
            <a:lvl4pPr>
              <a:buClr>
                <a:srgbClr val="FF9933"/>
              </a:buClr>
              <a:defRPr>
                <a:solidFill>
                  <a:srgbClr val="4A4845"/>
                </a:solidFill>
              </a:defRPr>
            </a:lvl4pPr>
            <a:lvl5pPr>
              <a:buClr>
                <a:srgbClr val="FF9933"/>
              </a:buClr>
              <a:defRPr>
                <a:solidFill>
                  <a:srgbClr val="4A4845"/>
                </a:solidFill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536" y="6438646"/>
            <a:ext cx="542544" cy="365125"/>
          </a:xfrm>
          <a:prstGeom prst="rect">
            <a:avLst/>
          </a:prstGeom>
        </p:spPr>
        <p:txBody>
          <a:bodyPr/>
          <a:lstStyle>
            <a:lvl1pPr algn="l">
              <a:defRPr sz="1000" b="1">
                <a:solidFill>
                  <a:srgbClr val="4A4845"/>
                </a:solidFill>
              </a:defRPr>
            </a:lvl1pPr>
          </a:lstStyle>
          <a:p>
            <a:fld id="{768A1A34-5D72-3F46-A8B1-9299500E5B1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ihsaor.jp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72400" y="6455043"/>
            <a:ext cx="1197429" cy="27965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 descr="ihsaor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72400" y="6455043"/>
            <a:ext cx="1197429" cy="27965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7536" y="6438646"/>
            <a:ext cx="542544" cy="365125"/>
          </a:xfrm>
          <a:prstGeom prst="rect">
            <a:avLst/>
          </a:prstGeom>
        </p:spPr>
        <p:txBody>
          <a:bodyPr/>
          <a:lstStyle>
            <a:lvl1pPr algn="l">
              <a:defRPr sz="1000" b="1">
                <a:solidFill>
                  <a:srgbClr val="4A4845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8A1A34-5D72-3F46-A8B1-9299500E5B1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4A484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4A484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6" r:id="rId4"/>
    <p:sldLayoutId id="2147483655" r:id="rId5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4A4845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9933"/>
        </a:buClr>
        <a:buFont typeface="Arial"/>
        <a:buChar char="•"/>
        <a:defRPr sz="3200" kern="1200">
          <a:solidFill>
            <a:srgbClr val="4A484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F9933"/>
        </a:buClr>
        <a:buFont typeface="Arial"/>
        <a:buChar char="–"/>
        <a:defRPr sz="2800" kern="1200">
          <a:solidFill>
            <a:srgbClr val="4A484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F9933"/>
        </a:buClr>
        <a:buFont typeface="Arial"/>
        <a:buChar char="•"/>
        <a:defRPr sz="2400" kern="1200">
          <a:solidFill>
            <a:srgbClr val="4A484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F9933"/>
        </a:buClr>
        <a:buFont typeface="Arial"/>
        <a:buChar char="–"/>
        <a:defRPr sz="2000" kern="1200">
          <a:solidFill>
            <a:srgbClr val="4A484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F9933"/>
        </a:buClr>
        <a:buFont typeface="Arial"/>
        <a:buChar char="»"/>
        <a:defRPr sz="2000" kern="1200">
          <a:solidFill>
            <a:srgbClr val="4A484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hsa.ca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 descr="IHSAwhi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1613" y="367620"/>
            <a:ext cx="2635897" cy="963936"/>
          </a:xfrm>
          <a:prstGeom prst="rect">
            <a:avLst/>
          </a:prstGeom>
        </p:spPr>
      </p:pic>
      <p:pic>
        <p:nvPicPr>
          <p:cNvPr id="12" name="Picture 11" descr="titlesli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1653" y="0"/>
            <a:ext cx="9144000" cy="6858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482634" y="2812109"/>
            <a:ext cx="624404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spc="-150" dirty="0" smtClean="0">
                <a:solidFill>
                  <a:srgbClr val="4A4845"/>
                </a:solidFill>
                <a:cs typeface="Gotham Bold"/>
              </a:rPr>
              <a:t>COR™ Associate Auditor Program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9971" y="5322165"/>
            <a:ext cx="3798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CSSE Toronto Chapter</a:t>
            </a:r>
          </a:p>
          <a:p>
            <a:pPr algn="ctr"/>
            <a:r>
              <a:rPr lang="en-CA" b="1" dirty="0" smtClean="0"/>
              <a:t>November 8,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COR™  &amp; Your Company’s OH&amp;S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COR™  certified companies are able to align their current OH&amp;S program to the audit requirements: identify where each element exists </a:t>
            </a:r>
          </a:p>
          <a:p>
            <a:r>
              <a:rPr lang="en-US" dirty="0" smtClean="0"/>
              <a:t>Successful workplaces identify program gaps, during their self audit, and make improvements</a:t>
            </a:r>
          </a:p>
          <a:p>
            <a:r>
              <a:rPr lang="en-US" dirty="0" smtClean="0"/>
              <a:t>COR™  firms are able to demonstrate consistent application of their OH&amp;S program throughout their workplace(s)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1A34-5D72-3F46-A8B1-9299500E5B1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13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Benefits to the Workplace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Road map to developing a recognized health and safety management system (Safety Plan)</a:t>
            </a:r>
          </a:p>
          <a:p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Levels the playing field for contractors who invest in their health and safety program</a:t>
            </a:r>
          </a:p>
          <a:p>
            <a:r>
              <a:rPr lang="en-CA" dirty="0" smtClean="0"/>
              <a:t>Proven process to maintain performance and achieve ongoing regulatory compliance</a:t>
            </a:r>
          </a:p>
          <a:p>
            <a:r>
              <a:rPr lang="en-CA" dirty="0" smtClean="0"/>
              <a:t>Elimination of hurdles to pre-qualify on projects in other Canadian jurisdictions</a:t>
            </a:r>
          </a:p>
          <a:p>
            <a:r>
              <a:rPr lang="en-CA" dirty="0" smtClean="0"/>
              <a:t>COR™  workplaces must provide OH&amp;S training and communication to all employees to demonstrate that a system exists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1A34-5D72-3F46-A8B1-9299500E5B1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37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12859"/>
            <a:ext cx="8400361" cy="943913"/>
          </a:xfrm>
        </p:spPr>
        <p:txBody>
          <a:bodyPr>
            <a:normAutofit/>
          </a:bodyPr>
          <a:lstStyle/>
          <a:p>
            <a:r>
              <a:rPr lang="en-CA" dirty="0" smtClean="0"/>
              <a:t>Benefits to the Buyers/Users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6772"/>
            <a:ext cx="8229600" cy="4969392"/>
          </a:xfrm>
        </p:spPr>
        <p:txBody>
          <a:bodyPr>
            <a:normAutofit lnSpcReduction="10000"/>
          </a:bodyPr>
          <a:lstStyle/>
          <a:p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Confidence</a:t>
            </a:r>
            <a:r>
              <a:rPr lang="en-CA" dirty="0" smtClean="0"/>
              <a:t> that a COR™  certified firm has demonstrated that they meet or exceed a recognized national standard (confirmation of legal compliance and OH&amp;S management system)</a:t>
            </a:r>
          </a:p>
          <a:p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Opportunity</a:t>
            </a:r>
            <a:r>
              <a:rPr lang="en-CA" dirty="0" smtClean="0"/>
              <a:t> to reduce bidding and tendering complexities aimed at validating health &amp; safety programs</a:t>
            </a:r>
          </a:p>
          <a:p>
            <a:r>
              <a:rPr lang="en-CA" dirty="0" smtClean="0"/>
              <a:t>Ability to raise the bar and improve the likelihood of meeting project timelines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1A34-5D72-3F46-A8B1-9299500E5B1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51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Benefits to Workers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Partnership for Health &amp; Safety, University of BC. </a:t>
            </a:r>
          </a:p>
          <a:p>
            <a:r>
              <a:rPr lang="en-CA" sz="2800" dirty="0" smtClean="0"/>
              <a:t>10 year study from 2002 – 2012.</a:t>
            </a:r>
          </a:p>
          <a:p>
            <a:r>
              <a:rPr lang="en-CA" sz="2800" b="1" dirty="0" smtClean="0"/>
              <a:t>Question:</a:t>
            </a:r>
            <a:r>
              <a:rPr lang="en-CA" sz="2800" dirty="0" smtClean="0"/>
              <a:t>		Is certification associated with lower 						work-injury rates?</a:t>
            </a:r>
          </a:p>
          <a:p>
            <a:r>
              <a:rPr lang="en-CA" sz="2800" b="1" dirty="0" smtClean="0"/>
              <a:t>Findings: 		</a:t>
            </a:r>
            <a:r>
              <a:rPr lang="en-CA" sz="2800" dirty="0" smtClean="0">
                <a:solidFill>
                  <a:schemeClr val="accent6">
                    <a:lumMod val="75000"/>
                  </a:schemeClr>
                </a:solidFill>
              </a:rPr>
              <a:t>12% lower STD, LTD &amp; Fatalities</a:t>
            </a:r>
          </a:p>
          <a:p>
            <a:pPr marL="0" indent="0">
              <a:buNone/>
            </a:pPr>
            <a:r>
              <a:rPr lang="en-CA" sz="2800" dirty="0" smtClean="0">
                <a:solidFill>
                  <a:schemeClr val="accent6">
                    <a:lumMod val="75000"/>
                  </a:schemeClr>
                </a:solidFill>
              </a:rPr>
              <a:t>	   				17% lower serious injury 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800" dirty="0" smtClean="0"/>
              <a:t>COR™ program participation is associated with lower injury rates.</a:t>
            </a:r>
          </a:p>
        </p:txBody>
      </p:sp>
    </p:spTree>
    <p:extLst>
      <p:ext uri="{BB962C8B-B14F-4D97-AF65-F5344CB8AC3E}">
        <p14:creationId xmlns:p14="http://schemas.microsoft.com/office/powerpoint/2010/main" val="338679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Benefits to Workers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Alberta Human Services (equivalent to MOL) reported in 2012 that COR™  firm participation compared to non-COR™  firms;</a:t>
            </a:r>
          </a:p>
          <a:p>
            <a:pPr lvl="1"/>
            <a:r>
              <a:rPr lang="en-CA" dirty="0" smtClean="0"/>
              <a:t>COR™  firms have fewer work stoppages by 31.6%</a:t>
            </a:r>
          </a:p>
          <a:p>
            <a:pPr lvl="1"/>
            <a:r>
              <a:rPr lang="en-CA" dirty="0" smtClean="0"/>
              <a:t>COR™  firms have 32% lower fatality rate</a:t>
            </a:r>
          </a:p>
          <a:p>
            <a:pPr lvl="1"/>
            <a:r>
              <a:rPr lang="en-CA" dirty="0" smtClean="0"/>
              <a:t>COR™  firms have 10% lower lost time rate</a:t>
            </a:r>
          </a:p>
          <a:p>
            <a:pPr lvl="1"/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COR™   firms make up 50% of Alberta payroll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1A34-5D72-3F46-A8B1-9299500E5B1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30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Additional Benefits – Survey</a:t>
            </a:r>
            <a:br>
              <a:rPr lang="en-CA" dirty="0" smtClean="0"/>
            </a:br>
            <a:r>
              <a:rPr lang="en-CA" sz="2400" dirty="0" smtClean="0"/>
              <a:t>(conducted by IHSA of workplaces participating in COR™ 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48" y="1781654"/>
            <a:ext cx="8433582" cy="4870240"/>
          </a:xfrm>
        </p:spPr>
        <p:txBody>
          <a:bodyPr>
            <a:normAutofit/>
          </a:bodyPr>
          <a:lstStyle/>
          <a:p>
            <a:r>
              <a:rPr lang="en-CA" dirty="0" smtClean="0"/>
              <a:t>88% expect an increased ability to bid on jobs  </a:t>
            </a:r>
          </a:p>
          <a:p>
            <a:r>
              <a:rPr lang="en-CA" dirty="0" smtClean="0"/>
              <a:t>56% expect a reduction in incidents</a:t>
            </a:r>
          </a:p>
          <a:p>
            <a:r>
              <a:rPr lang="en-CA" dirty="0" smtClean="0"/>
              <a:t>56% expect increased corporate image</a:t>
            </a:r>
          </a:p>
          <a:p>
            <a:r>
              <a:rPr lang="en-CA" dirty="0" smtClean="0"/>
              <a:t>50% expect increased customer satisfaction</a:t>
            </a:r>
          </a:p>
          <a:p>
            <a:r>
              <a:rPr lang="en-CA" dirty="0" smtClean="0"/>
              <a:t>50% expect increased incident reporting</a:t>
            </a:r>
          </a:p>
          <a:p>
            <a:r>
              <a:rPr lang="en-CA" dirty="0" smtClean="0"/>
              <a:t>38% expect increased morale</a:t>
            </a:r>
          </a:p>
          <a:p>
            <a:endParaRPr lang="en-CA" dirty="0" smtClean="0"/>
          </a:p>
          <a:p>
            <a:endParaRPr lang="en-CA" dirty="0" smtClean="0"/>
          </a:p>
          <a:p>
            <a:pPr lvl="1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1A34-5D72-3F46-A8B1-9299500E5B1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60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Benefits to Small Business/Contractors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COR™  in Ontario has the same requirements for every participant regardless of size</a:t>
            </a:r>
          </a:p>
          <a:p>
            <a:r>
              <a:rPr lang="en-CA" dirty="0" smtClean="0"/>
              <a:t>Small contractors are required to manage their health and safety programs relative to their size</a:t>
            </a:r>
          </a:p>
          <a:p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IHSA has created an affordable e-learning program which assists small contractors to develop and manage the 19 elements of COR™ 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1A34-5D72-3F46-A8B1-9299500E5B1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74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dirty="0" smtClean="0">
                <a:latin typeface="Arial"/>
                <a:ea typeface="Calibri"/>
                <a:cs typeface="Times New Roman"/>
              </a:rPr>
              <a:t>The Competitive Edge</a:t>
            </a:r>
            <a:endParaRPr lang="en-CA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0807370"/>
              </p:ext>
            </p:extLst>
          </p:nvPr>
        </p:nvGraphicFramePr>
        <p:xfrm>
          <a:off x="179388" y="1484313"/>
          <a:ext cx="8713787" cy="403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B960-AF7E-41B8-BD6D-097396B353CC}" type="slidenum">
              <a:rPr lang="en-CA" smtClean="0"/>
              <a:pPr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396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Growing Participation (n = 157)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122950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289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COR™ Associate Auditor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1A34-5D72-3F46-A8B1-9299500E5B1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>
                <a:solidFill>
                  <a:schemeClr val="accent6">
                    <a:lumMod val="75000"/>
                  </a:schemeClr>
                </a:solidFill>
              </a:rPr>
              <a:t>Improve our membership’s access to COR™ </a:t>
            </a:r>
            <a:r>
              <a:rPr lang="en-CA" dirty="0">
                <a:solidFill>
                  <a:schemeClr val="tx1"/>
                </a:solidFill>
              </a:rPr>
              <a:t>by extending it’s capacity through the development of an Associate Auditor network.  This network will allow IHSA to focus more on the oversight of auditors, and through </a:t>
            </a:r>
            <a:r>
              <a:rPr lang="en-CA" dirty="0">
                <a:solidFill>
                  <a:schemeClr val="accent6">
                    <a:lumMod val="75000"/>
                  </a:schemeClr>
                </a:solidFill>
              </a:rPr>
              <a:t>quality assurance</a:t>
            </a:r>
            <a:r>
              <a:rPr lang="en-CA" dirty="0">
                <a:solidFill>
                  <a:schemeClr val="tx1"/>
                </a:solidFill>
              </a:rPr>
              <a:t>, ensure that our membership receive </a:t>
            </a:r>
            <a:r>
              <a:rPr lang="en-CA" dirty="0">
                <a:solidFill>
                  <a:schemeClr val="accent6">
                    <a:lumMod val="75000"/>
                  </a:schemeClr>
                </a:solidFill>
              </a:rPr>
              <a:t>consistent and reliable auditing services</a:t>
            </a:r>
            <a:r>
              <a:rPr lang="en-CA" dirty="0">
                <a:solidFill>
                  <a:schemeClr val="tx1"/>
                </a:solidFill>
              </a:rPr>
              <a:t> for the COR™ program.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9441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hsac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6466588"/>
            <a:ext cx="1197429" cy="27965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40338"/>
            <a:ext cx="8229600" cy="4530803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CA" sz="3200" dirty="0" smtClean="0"/>
              <a:t>COR™ in Ontario 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CA" sz="3200" dirty="0" smtClean="0"/>
              <a:t>Certification Benefits</a:t>
            </a:r>
            <a:endParaRPr lang="en-CA" sz="3200" dirty="0" smtClean="0">
              <a:solidFill>
                <a:schemeClr val="tx1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CA" sz="3200" dirty="0" smtClean="0"/>
              <a:t>Current IHSA Status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CA" sz="3200" dirty="0" smtClean="0"/>
              <a:t>Associate Auditor Program - PILOT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1A34-5D72-3F46-A8B1-9299500E5B1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9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COR™ Associate Auditor Pilot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Pilot duration = 12 months</a:t>
            </a:r>
          </a:p>
          <a:p>
            <a:r>
              <a:rPr lang="en-CA" dirty="0" smtClean="0"/>
              <a:t>COR™ Associate Auditor</a:t>
            </a:r>
          </a:p>
          <a:p>
            <a:pPr marL="914400" lvl="1" indent="-514350"/>
            <a:r>
              <a:rPr lang="en-CA" dirty="0" smtClean="0"/>
              <a:t>Responsibilities</a:t>
            </a:r>
          </a:p>
          <a:p>
            <a:pPr marL="914400" lvl="1" indent="-514350"/>
            <a:r>
              <a:rPr lang="en-CA" dirty="0" smtClean="0"/>
              <a:t>Application Process</a:t>
            </a:r>
          </a:p>
          <a:p>
            <a:pPr marL="514350" indent="-514350"/>
            <a:r>
              <a:rPr lang="en-CA" dirty="0" smtClean="0"/>
              <a:t>IHSA</a:t>
            </a:r>
          </a:p>
          <a:p>
            <a:pPr marL="914400" lvl="1" indent="-514350"/>
            <a:r>
              <a:rPr lang="en-CA" dirty="0" smtClean="0"/>
              <a:t>Quality Assurance</a:t>
            </a:r>
            <a:endParaRPr lang="en-CA" dirty="0"/>
          </a:p>
          <a:p>
            <a:pPr marL="514350" indent="-514350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405742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COR™ Associate Auditor - Responsibilities</a:t>
            </a:r>
            <a:endParaRPr lang="en-CA" dirty="0"/>
          </a:p>
        </p:txBody>
      </p:sp>
      <p:pic>
        <p:nvPicPr>
          <p:cNvPr id="6" name="Picture 5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2564904"/>
            <a:ext cx="6949440" cy="24892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899592" y="2988241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*</a:t>
            </a:r>
            <a:endParaRPr lang="en-CA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156176" y="2988241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*</a:t>
            </a:r>
            <a:endParaRPr lang="en-CA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043608" y="544522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* COR™ Associate Auditor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7228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IHSA Quality Assurance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dirty="0" smtClean="0"/>
              <a:t>Oversight to ensure consistency and reliability</a:t>
            </a:r>
          </a:p>
          <a:p>
            <a:endParaRPr lang="en-CA" dirty="0"/>
          </a:p>
          <a:p>
            <a:pPr marL="514350" lvl="0" indent="-514350">
              <a:buFont typeface="+mj-lt"/>
              <a:buAutoNum type="arabicPeriod"/>
            </a:pPr>
            <a:r>
              <a:rPr lang="en-CA" dirty="0" smtClean="0"/>
              <a:t>Desktop QA – every external audit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CA" dirty="0" smtClean="0"/>
              <a:t>In Field QA – once annually per auditor</a:t>
            </a:r>
          </a:p>
          <a:p>
            <a:pPr marL="0" lvl="0" indent="0">
              <a:buNone/>
            </a:pPr>
            <a:endParaRPr lang="en-CA" dirty="0" smtClean="0"/>
          </a:p>
          <a:p>
            <a:pPr marL="0" lvl="0" indent="0">
              <a:buNone/>
            </a:pPr>
            <a:endParaRPr lang="en-CA" b="1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768A1A34-5D72-3F46-A8B1-9299500E5B11}" type="slidenum">
              <a:rPr lang="en-US" smtClean="0"/>
              <a:pPr defTabSz="45720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5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COR™ Associate </a:t>
            </a:r>
            <a:r>
              <a:rPr lang="en-CA" dirty="0" smtClean="0"/>
              <a:t>Auditor – Application Process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Contract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CA" dirty="0" smtClean="0"/>
              <a:t>COR™ Associate Auditor application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CA" dirty="0" smtClean="0"/>
              <a:t>COR™ Associate Auditor assignment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CA" dirty="0" smtClean="0"/>
              <a:t>Required training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CA" dirty="0" smtClean="0"/>
              <a:t>Sample COR™ audit</a:t>
            </a:r>
          </a:p>
          <a:p>
            <a:pPr marL="0" lvl="0" indent="0">
              <a:buNone/>
            </a:pPr>
            <a:endParaRPr lang="en-CA" dirty="0" smtClean="0"/>
          </a:p>
          <a:p>
            <a:pPr marL="0" lvl="0" indent="0">
              <a:buNone/>
            </a:pPr>
            <a:endParaRPr lang="en-CA" b="1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768A1A34-5D72-3F46-A8B1-9299500E5B11}" type="slidenum">
              <a:rPr lang="en-US" smtClean="0"/>
              <a:pPr defTabSz="45720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7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COR™ Associate Auditor</a:t>
            </a:r>
            <a:br>
              <a:rPr lang="en-US" sz="44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Contact Information</a:t>
            </a:r>
            <a:endParaRPr lang="en-CA" dirty="0">
              <a:solidFill>
                <a:srgbClr val="FF6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1A34-5D72-3F46-A8B1-9299500E5B1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5" name="Content Placeholder 7" descr="cor_logo.jpg"/>
          <p:cNvPicPr>
            <a:picLocks noGrp="1" noChangeAspect="1"/>
          </p:cNvPicPr>
          <p:nvPr>
            <p:ph idx="1"/>
          </p:nvPr>
        </p:nvPicPr>
        <p:blipFill>
          <a:blip r:embed="rId2"/>
          <a:srcRect l="6140" r="6140"/>
          <a:stretch>
            <a:fillRect/>
          </a:stretch>
        </p:blipFill>
        <p:spPr>
          <a:xfrm>
            <a:off x="3040656" y="1715809"/>
            <a:ext cx="3272009" cy="2453988"/>
          </a:xfrm>
        </p:spPr>
      </p:pic>
      <p:sp>
        <p:nvSpPr>
          <p:cNvPr id="6" name="Rectangle 5"/>
          <p:cNvSpPr/>
          <p:nvPr/>
        </p:nvSpPr>
        <p:spPr>
          <a:xfrm>
            <a:off x="1547813" y="4538949"/>
            <a:ext cx="6340264" cy="1472384"/>
          </a:xfrm>
          <a:prstGeom prst="rect">
            <a:avLst/>
          </a:prstGeom>
          <a:noFill/>
          <a:ln w="38100">
            <a:solidFill>
              <a:srgbClr val="FF5D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40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 smtClean="0">
                <a:solidFill>
                  <a:schemeClr val="tx1"/>
                </a:solidFill>
              </a:rPr>
              <a:t>Chris McKean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 smtClean="0">
                <a:solidFill>
                  <a:schemeClr val="tx1"/>
                </a:solidFill>
              </a:rPr>
              <a:t>Cell: 647-588-2919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 smtClean="0">
                <a:solidFill>
                  <a:schemeClr val="tx1"/>
                </a:solidFill>
              </a:rPr>
              <a:t>E: cmckean@ihsa.ca</a:t>
            </a:r>
            <a:endParaRPr lang="en-CA" sz="28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71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1A34-5D72-3F46-A8B1-9299500E5B1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 descr="http://www.alberici.ca/SiteCollectionImages/logo_ihsa-cor-certified-xlarg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290" y="2547620"/>
            <a:ext cx="5519420" cy="17627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389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otto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03320"/>
            <a:ext cx="9144000" cy="3154680"/>
          </a:xfrm>
          <a:prstGeom prst="rect">
            <a:avLst/>
          </a:prstGeom>
        </p:spPr>
      </p:pic>
      <p:pic>
        <p:nvPicPr>
          <p:cNvPr id="6" name="Picture 5" descr="ihsac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6466588"/>
            <a:ext cx="1197429" cy="27965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 of Recognition (COR™)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40338"/>
            <a:ext cx="8229600" cy="4530803"/>
          </a:xfrm>
        </p:spPr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CA" sz="3200" dirty="0" smtClean="0"/>
              <a:t>COR™  is a health and safety certification program</a:t>
            </a:r>
          </a:p>
          <a:p>
            <a:pPr lvl="1">
              <a:buFont typeface="Arial" pitchFamily="34" charset="0"/>
              <a:buChar char="•"/>
            </a:pPr>
            <a:r>
              <a:rPr lang="en-CA" sz="3200" dirty="0" smtClean="0">
                <a:solidFill>
                  <a:schemeClr val="accent6">
                    <a:lumMod val="75000"/>
                  </a:schemeClr>
                </a:solidFill>
              </a:rPr>
              <a:t>National standard </a:t>
            </a:r>
            <a:r>
              <a:rPr lang="en-CA" sz="3200" dirty="0" smtClean="0"/>
              <a:t>supported by the Canadian Federation of Construction Safety Association (CFCSA)</a:t>
            </a:r>
          </a:p>
          <a:p>
            <a:pPr lvl="1">
              <a:buFont typeface="Arial" pitchFamily="34" charset="0"/>
              <a:buChar char="•"/>
            </a:pPr>
            <a:r>
              <a:rPr lang="en-CA" sz="3200" dirty="0" smtClean="0"/>
              <a:t>Aimed at driving positive workplace behaviours and consistent practices which lead to improved performance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1A34-5D72-3F46-A8B1-9299500E5B1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5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COR™  Audit Elements</a:t>
            </a:r>
            <a:br>
              <a:rPr lang="en-CA" dirty="0" smtClean="0"/>
            </a:br>
            <a:r>
              <a:rPr lang="en-CA" dirty="0" smtClean="0"/>
              <a:t>Common to all Jurisdictions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79" y="1740665"/>
            <a:ext cx="8239515" cy="4054207"/>
          </a:xfrm>
        </p:spPr>
        <p:txBody>
          <a:bodyPr numCol="2">
            <a:normAutofit fontScale="55000" lnSpcReduction="20000"/>
          </a:bodyPr>
          <a:lstStyle/>
          <a:p>
            <a:r>
              <a:rPr lang="en-CA" sz="4900" dirty="0" smtClean="0"/>
              <a:t>Policy Statement</a:t>
            </a:r>
          </a:p>
          <a:p>
            <a:r>
              <a:rPr lang="en-CA" sz="4900" dirty="0" smtClean="0"/>
              <a:t>Hazard Analysis</a:t>
            </a:r>
          </a:p>
          <a:p>
            <a:r>
              <a:rPr lang="en-CA" sz="4900" dirty="0" smtClean="0"/>
              <a:t>Safe Work Practices</a:t>
            </a:r>
          </a:p>
          <a:p>
            <a:r>
              <a:rPr lang="en-CA" sz="4900" dirty="0" smtClean="0"/>
              <a:t>Safe Job Procedures</a:t>
            </a:r>
          </a:p>
          <a:p>
            <a:r>
              <a:rPr lang="en-CA" sz="4900" dirty="0" smtClean="0"/>
              <a:t>Company Rules</a:t>
            </a:r>
          </a:p>
          <a:p>
            <a:r>
              <a:rPr lang="en-CA" sz="4900" dirty="0" smtClean="0"/>
              <a:t>Personal Protective Equipment</a:t>
            </a:r>
          </a:p>
          <a:p>
            <a:r>
              <a:rPr lang="en-CA" sz="4900" dirty="0" smtClean="0"/>
              <a:t>Preventive Maintenance</a:t>
            </a:r>
          </a:p>
          <a:p>
            <a:endParaRPr lang="en-CA" sz="4500" dirty="0" smtClean="0"/>
          </a:p>
          <a:p>
            <a:endParaRPr lang="en-CA" sz="4500" dirty="0" smtClean="0"/>
          </a:p>
          <a:p>
            <a:r>
              <a:rPr lang="en-CA" sz="4900" dirty="0" smtClean="0"/>
              <a:t>Training &amp; Communication</a:t>
            </a:r>
          </a:p>
          <a:p>
            <a:r>
              <a:rPr lang="en-CA" sz="4900" dirty="0" smtClean="0"/>
              <a:t>Workplace Inspections</a:t>
            </a:r>
          </a:p>
          <a:p>
            <a:r>
              <a:rPr lang="en-CA" sz="4900" dirty="0" smtClean="0"/>
              <a:t>Investigations &amp; Reporting</a:t>
            </a:r>
          </a:p>
          <a:p>
            <a:r>
              <a:rPr lang="en-CA" sz="4900" dirty="0" smtClean="0"/>
              <a:t>Emergency Preparedness</a:t>
            </a:r>
          </a:p>
          <a:p>
            <a:r>
              <a:rPr lang="en-CA" sz="4900" dirty="0" smtClean="0"/>
              <a:t>Statistics &amp; Records</a:t>
            </a:r>
          </a:p>
          <a:p>
            <a:r>
              <a:rPr lang="en-CA" sz="4900" dirty="0" smtClean="0"/>
              <a:t>Legislation</a:t>
            </a:r>
          </a:p>
          <a:p>
            <a:endParaRPr lang="en-CA" sz="4000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1A34-5D72-3F46-A8B1-9299500E5B1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55054" y="1600200"/>
            <a:ext cx="3635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2762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COR™  Audit Elements </a:t>
            </a:r>
            <a:br>
              <a:rPr lang="en-CA" dirty="0" smtClean="0"/>
            </a:br>
            <a:r>
              <a:rPr lang="en-CA" dirty="0" smtClean="0"/>
              <a:t>Specific to Ontario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740665"/>
            <a:ext cx="7886975" cy="3822853"/>
          </a:xfrm>
        </p:spPr>
        <p:txBody>
          <a:bodyPr numCol="2">
            <a:normAutofit lnSpcReduction="10000"/>
          </a:bodyPr>
          <a:lstStyle/>
          <a:p>
            <a:endParaRPr lang="en-CA" dirty="0" smtClean="0"/>
          </a:p>
          <a:p>
            <a:r>
              <a:rPr lang="en-CA" dirty="0" smtClean="0"/>
              <a:t>Occupational Health</a:t>
            </a:r>
          </a:p>
          <a:p>
            <a:r>
              <a:rPr lang="en-CA" dirty="0" smtClean="0"/>
              <a:t>First Aid</a:t>
            </a:r>
          </a:p>
          <a:p>
            <a:r>
              <a:rPr lang="en-CA" dirty="0" smtClean="0"/>
              <a:t>Health &amp; Safety Rep/Committee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Workplace Violence &amp; Harassment</a:t>
            </a:r>
          </a:p>
          <a:p>
            <a:r>
              <a:rPr lang="en-CA" dirty="0" smtClean="0"/>
              <a:t>Return to Work</a:t>
            </a:r>
          </a:p>
          <a:p>
            <a:r>
              <a:rPr lang="en-CA" dirty="0" smtClean="0"/>
              <a:t>Management Review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1A34-5D72-3F46-A8B1-9299500E5B1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17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IHSA’s Role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IHSA is the only approved provider (registrar) of COR™  in Ontario</a:t>
            </a:r>
          </a:p>
          <a:p>
            <a:r>
              <a:rPr lang="en-CA" dirty="0" smtClean="0"/>
              <a:t>IHSA administers the COR™  cycle, publishes participant progress, updates </a:t>
            </a:r>
            <a:r>
              <a:rPr lang="en-CA" dirty="0" smtClean="0">
                <a:hlinkClick r:id="rId2"/>
              </a:rPr>
              <a:t>www.ihsa.ca</a:t>
            </a:r>
            <a:endParaRPr lang="en-CA" dirty="0" smtClean="0"/>
          </a:p>
          <a:p>
            <a:r>
              <a:rPr lang="en-CA" dirty="0" smtClean="0"/>
              <a:t>Set ISO 19011 as the standard for Lead Auditor training (40 hours)</a:t>
            </a:r>
          </a:p>
          <a:p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Competent IHSA Auditors conduct workplace audits</a:t>
            </a:r>
          </a:p>
          <a:p>
            <a:r>
              <a:rPr lang="en-CA" dirty="0" smtClean="0"/>
              <a:t>COR™  Participant Guidelines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1A34-5D72-3F46-A8B1-9299500E5B1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47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1A34-5D72-3F46-A8B1-9299500E5B1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801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COR™ Cycle</a:t>
            </a:r>
            <a:endParaRPr lang="en-CA" dirty="0"/>
          </a:p>
        </p:txBody>
      </p:sp>
      <p:pic>
        <p:nvPicPr>
          <p:cNvPr id="6" name="Picture 5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2564904"/>
            <a:ext cx="6949440" cy="248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615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4762</TotalTime>
  <Words>739</Words>
  <Application>Microsoft Office PowerPoint</Application>
  <PresentationFormat>On-screen Show (4:3)</PresentationFormat>
  <Paragraphs>158</Paragraphs>
  <Slides>24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Agenda</vt:lpstr>
      <vt:lpstr>PowerPoint Presentation</vt:lpstr>
      <vt:lpstr>Certificate of Recognition (COR™)</vt:lpstr>
      <vt:lpstr>COR™  Audit Elements Common to all Jurisdictions</vt:lpstr>
      <vt:lpstr>COR™  Audit Elements  Specific to Ontario </vt:lpstr>
      <vt:lpstr>IHSA’s Role</vt:lpstr>
      <vt:lpstr>PowerPoint Presentation</vt:lpstr>
      <vt:lpstr>COR™ Cycle</vt:lpstr>
      <vt:lpstr>COR™  &amp; Your Company’s OH&amp;S Program</vt:lpstr>
      <vt:lpstr>Benefits to the Workplace</vt:lpstr>
      <vt:lpstr>Benefits to the Buyers/Users </vt:lpstr>
      <vt:lpstr>Benefits to Workers</vt:lpstr>
      <vt:lpstr>Benefits to Workers</vt:lpstr>
      <vt:lpstr>Additional Benefits – Survey (conducted by IHSA of workplaces participating in COR™ )</vt:lpstr>
      <vt:lpstr>Benefits to Small Business/Contractors</vt:lpstr>
      <vt:lpstr>The Competitive Edge</vt:lpstr>
      <vt:lpstr>Growing Participation (n = 157)</vt:lpstr>
      <vt:lpstr>COR™ Associate Auditor Program</vt:lpstr>
      <vt:lpstr>COR™ Associate Auditor Pilot</vt:lpstr>
      <vt:lpstr>COR™ Associate Auditor - Responsibilities</vt:lpstr>
      <vt:lpstr>IHSA Quality Assurance</vt:lpstr>
      <vt:lpstr>COR™ Associate Auditor – Application Process</vt:lpstr>
      <vt:lpstr>COR™ Associate Auditor Contact Information</vt:lpstr>
    </vt:vector>
  </TitlesOfParts>
  <Company>E&amp;USA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ChristineHitch</dc:creator>
  <cp:lastModifiedBy>Chris McKean</cp:lastModifiedBy>
  <cp:revision>168</cp:revision>
  <cp:lastPrinted>2016-09-13T18:58:19Z</cp:lastPrinted>
  <dcterms:created xsi:type="dcterms:W3CDTF">2012-04-13T20:48:35Z</dcterms:created>
  <dcterms:modified xsi:type="dcterms:W3CDTF">2016-11-08T16:17:48Z</dcterms:modified>
</cp:coreProperties>
</file>