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259" r:id="rId4"/>
    <p:sldId id="258" r:id="rId5"/>
    <p:sldId id="276" r:id="rId6"/>
    <p:sldId id="286" r:id="rId7"/>
    <p:sldId id="277" r:id="rId8"/>
    <p:sldId id="270" r:id="rId9"/>
    <p:sldId id="271" r:id="rId10"/>
    <p:sldId id="272" r:id="rId11"/>
    <p:sldId id="273" r:id="rId12"/>
    <p:sldId id="281" r:id="rId13"/>
    <p:sldId id="260" r:id="rId14"/>
    <p:sldId id="264" r:id="rId15"/>
    <p:sldId id="282" r:id="rId16"/>
    <p:sldId id="261" r:id="rId17"/>
    <p:sldId id="262" r:id="rId18"/>
    <p:sldId id="263" r:id="rId19"/>
    <p:sldId id="266" r:id="rId20"/>
    <p:sldId id="275" r:id="rId21"/>
    <p:sldId id="267" r:id="rId22"/>
    <p:sldId id="278" r:id="rId23"/>
    <p:sldId id="279" r:id="rId24"/>
    <p:sldId id="280" r:id="rId25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poridis" initials="ds" lastIdx="16" clrIdx="0"/>
  <p:cmAuthor id="1" name="erick sanchez" initials="es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9035" autoAdjust="0"/>
  </p:normalViewPr>
  <p:slideViewPr>
    <p:cSldViewPr snapToGrid="0">
      <p:cViewPr varScale="1">
        <p:scale>
          <a:sx n="66" d="100"/>
          <a:sy n="66" d="100"/>
        </p:scale>
        <p:origin x="7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36" d="100"/>
          <a:sy n="136" d="100"/>
        </p:scale>
        <p:origin x="2064" y="-13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b="1" i="1" dirty="0">
                <a:solidFill>
                  <a:schemeClr val="tx1"/>
                </a:solidFill>
              </a:rPr>
              <a:t>Reasons For </a:t>
            </a:r>
            <a:r>
              <a:rPr lang="en-US" sz="3600" b="1" i="1" dirty="0" smtClean="0">
                <a:solidFill>
                  <a:schemeClr val="tx1"/>
                </a:solidFill>
              </a:rPr>
              <a:t>Implementation</a:t>
            </a:r>
            <a:endParaRPr lang="en-US" sz="3600" b="1" i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820095487965727"/>
          <c:y val="2.610009421752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Reasons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Reduce liability</c:v>
                </c:pt>
                <c:pt idx="1">
                  <c:v>Manage costs</c:v>
                </c:pt>
                <c:pt idx="2">
                  <c:v>Enhance reputation</c:v>
                </c:pt>
                <c:pt idx="3">
                  <c:v>Increase engagement</c:v>
                </c:pt>
                <c:pt idx="4">
                  <c:v>Do the right thing</c:v>
                </c:pt>
                <c:pt idx="5">
                  <c:v>Protect employee psychological health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37.5</c:v>
                </c:pt>
                <c:pt idx="2">
                  <c:v>72.5</c:v>
                </c:pt>
                <c:pt idx="3">
                  <c:v>72.5</c:v>
                </c:pt>
                <c:pt idx="4">
                  <c:v>85</c:v>
                </c:pt>
                <c:pt idx="5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6225184"/>
        <c:axId val="366225576"/>
      </c:barChart>
      <c:catAx>
        <c:axId val="36622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225576"/>
        <c:crosses val="autoZero"/>
        <c:auto val="1"/>
        <c:lblAlgn val="ctr"/>
        <c:lblOffset val="100"/>
        <c:noMultiLvlLbl val="0"/>
      </c:catAx>
      <c:valAx>
        <c:axId val="366225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22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b="1" i="1" dirty="0">
                <a:solidFill>
                  <a:schemeClr val="tx1"/>
                </a:solidFill>
              </a:rPr>
              <a:t>Reasons For </a:t>
            </a:r>
            <a:r>
              <a:rPr lang="en-US" sz="3600" b="1" i="1" dirty="0" smtClean="0">
                <a:solidFill>
                  <a:schemeClr val="tx1"/>
                </a:solidFill>
              </a:rPr>
              <a:t>Implementation</a:t>
            </a:r>
            <a:endParaRPr lang="en-US" sz="3600" b="1" i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820095487965727"/>
          <c:y val="2.6100094217525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3656016"/>
        <c:axId val="433657192"/>
      </c:barChart>
      <c:catAx>
        <c:axId val="43365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657192"/>
        <c:crosses val="autoZero"/>
        <c:auto val="1"/>
        <c:lblAlgn val="ctr"/>
        <c:lblOffset val="100"/>
        <c:noMultiLvlLbl val="0"/>
      </c:catAx>
      <c:valAx>
        <c:axId val="433657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65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639426" cy="682559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B1535-B683-40E8-BCF9-8A1B108E249B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48804-54D1-43BB-89AB-9D26DD85DD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092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46D0B-393C-408E-8F26-4A0952608051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A4B06-8E64-4B0F-B76B-F362A4CCBE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04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4B06-8E64-4B0F-B76B-F362A4CCBEB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327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t>VRA Conference Halifax June 2014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2772A1-3710-4CD5-B16B-FCC1C878F703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92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8909-9DFE-4AD7-87AC-EC167E5C8082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4612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8909-9DFE-4AD7-87AC-EC167E5C8082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4612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7522-FF18-41D1-84FE-DAEE79F916E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844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7522-FF18-41D1-84FE-DAEE79F916E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863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7522-FF18-41D1-84FE-DAEE79F916E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844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7522-FF18-41D1-84FE-DAEE79F916E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8344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B932-B863-CD4C-84DC-F7390C56D5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83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7522-FF18-41D1-84FE-DAEE79F916E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968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7522-FF18-41D1-84FE-DAEE79F916E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89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2882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2772A1-3710-4CD5-B16B-FCC1C878F703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40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7522-FF18-41D1-84FE-DAEE79F916E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374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t>VRA Conference Halifax June 2014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2772A1-3710-4CD5-B16B-FCC1C878F703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11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z="14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583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t>VRA Conference Halifax June 2014</a:t>
            </a: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57EF2F-1DD3-47F4-81FE-328139A80B2C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84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z="14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583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57EF2F-1DD3-47F4-81FE-328139A80B2C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7522-FF18-41D1-84FE-DAEE79F916E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30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7522-FF18-41D1-84FE-DAEE79F916E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469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t>VRA Conference Halifax June 2014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2772A1-3710-4CD5-B16B-FCC1C878F703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5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t>VRA Conference Halifax June 2014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2772A1-3710-4CD5-B16B-FCC1C878F703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96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t>VRA Conference Halifax June 2014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2772A1-3710-4CD5-B16B-FCC1C878F703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0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ヒラギノ角ゴ Pro W3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2772A1-3710-4CD5-B16B-FCC1C878F703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52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8909-9DFE-4AD7-87AC-EC167E5C8082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00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A2C-BD35-4656-947D-5C18051A5FD5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A9B7-7C8B-42C5-860B-2ABE6AAFCF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62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A2C-BD35-4656-947D-5C18051A5FD5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A9B7-7C8B-42C5-860B-2ABE6AAFCF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69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A2C-BD35-4656-947D-5C18051A5FD5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A9B7-7C8B-42C5-860B-2ABE6AAFCF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64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A2C-BD35-4656-947D-5C18051A5FD5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A9B7-7C8B-42C5-860B-2ABE6AAFCF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60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A2C-BD35-4656-947D-5C18051A5FD5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A9B7-7C8B-42C5-860B-2ABE6AAFCF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A2C-BD35-4656-947D-5C18051A5FD5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A9B7-7C8B-42C5-860B-2ABE6AAFCF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222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A2C-BD35-4656-947D-5C18051A5FD5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A9B7-7C8B-42C5-860B-2ABE6AAFCF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54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A2C-BD35-4656-947D-5C18051A5FD5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A9B7-7C8B-42C5-860B-2ABE6AAFCF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26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A2C-BD35-4656-947D-5C18051A5FD5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A9B7-7C8B-42C5-860B-2ABE6AAFCF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888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A2C-BD35-4656-947D-5C18051A5FD5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A9B7-7C8B-42C5-860B-2ABE6AAFCF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987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A2C-BD35-4656-947D-5C18051A5FD5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A9B7-7C8B-42C5-860B-2ABE6AAFCF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88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3EA2C-BD35-4656-947D-5C18051A5FD5}" type="datetimeFigureOut">
              <a:rPr lang="en-CA" smtClean="0"/>
              <a:t>2017-01-03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A9B7-7C8B-42C5-860B-2ABE6AAFCF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095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gsanchez@agsrehab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357" y="1447822"/>
            <a:ext cx="4357130" cy="231137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Creating a Mentally Healthy Workplace</a:t>
            </a:r>
            <a:endParaRPr lang="en-CA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287207" y="4600552"/>
            <a:ext cx="4068181" cy="1581537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Presented by: Addie Greco-Sanchez</a:t>
            </a:r>
          </a:p>
          <a:p>
            <a:pPr algn="r">
              <a:lnSpc>
                <a:spcPct val="100000"/>
              </a:lnSpc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President, AGS Rehab Solutions In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  <a:p>
            <a:pPr algn="r">
              <a:lnSpc>
                <a:spcPct val="100000"/>
              </a:lnSpc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January 10, 2017</a:t>
            </a:r>
          </a:p>
          <a:p>
            <a:pPr algn="r">
              <a:lnSpc>
                <a:spcPct val="100000"/>
              </a:lnSpc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dirty="0"/>
              <a:t>	</a:t>
            </a:r>
            <a:r>
              <a:rPr lang="en-US" dirty="0" smtClean="0"/>
              <a:t>     </a:t>
            </a:r>
            <a:endParaRPr lang="en-CA" dirty="0"/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93306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86734" y="6158470"/>
            <a:ext cx="1535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AGS Rehab 2017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Image result for css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78" y="1076490"/>
            <a:ext cx="2975429" cy="30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Footer Placeholder 6"/>
          <p:cNvSpPr txBox="1">
            <a:spLocks/>
          </p:cNvSpPr>
          <p:nvPr/>
        </p:nvSpPr>
        <p:spPr bwMode="auto">
          <a:xfrm>
            <a:off x="7927910" y="6141747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CA" altLang="en-US" sz="1200" dirty="0"/>
              <a:t>© AGS Rehab </a:t>
            </a:r>
            <a:r>
              <a:rPr lang="en-CA" altLang="en-US" sz="1200" dirty="0" smtClean="0"/>
              <a:t>2017</a:t>
            </a:r>
            <a:endParaRPr lang="en-CA" alt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873771" y="500062"/>
            <a:ext cx="10515600" cy="1325563"/>
          </a:xfrm>
        </p:spPr>
        <p:txBody>
          <a:bodyPr/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Research Objectives</a:t>
            </a:r>
            <a:endParaRPr lang="en-CA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1678898" y="1790409"/>
            <a:ext cx="5181600" cy="4348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implementation process and identify gaps and challenges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promising practices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future revisions to the Standard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tools/resources to help with implementation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blueprint for future organizations that wish to implement the Standard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MHCC-Logo_RGB (2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9085" y="1988458"/>
            <a:ext cx="3715657" cy="21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775520" y="259160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15680" y="580526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Percentage of organizations endorsing this reason</a:t>
            </a:r>
          </a:p>
          <a:p>
            <a:r>
              <a:rPr lang="en-US" sz="1400" b="1" i="1" dirty="0"/>
              <a:t>Statistics provided by MHCC September 2015</a:t>
            </a:r>
            <a:r>
              <a:rPr lang="en-US" sz="2000" b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718798" y="6237313"/>
            <a:ext cx="1535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CA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© AGS Rehab </a:t>
            </a:r>
            <a:r>
              <a:rPr lang="en-CA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80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46767288"/>
              </p:ext>
            </p:extLst>
          </p:nvPr>
        </p:nvGraphicFramePr>
        <p:xfrm>
          <a:off x="380999" y="161925"/>
          <a:ext cx="10639426" cy="682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9328334" y="6525856"/>
            <a:ext cx="1535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© AGS Rehab </a:t>
            </a:r>
            <a:r>
              <a:rPr lang="en-CA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109" y="16114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71" y="524417"/>
            <a:ext cx="8611823" cy="678366"/>
          </a:xfrm>
        </p:spPr>
        <p:txBody>
          <a:bodyPr>
            <a:normAutofit fontScale="90000"/>
          </a:bodyPr>
          <a:lstStyle/>
          <a:p>
            <a:pPr marL="273050" indent="-273050">
              <a:spcBef>
                <a:spcPts val="1200"/>
              </a:spcBef>
            </a:pPr>
            <a:r>
              <a:rPr lang="en-US" altLang="en-US" sz="3600" b="1" i="1" dirty="0" smtClean="0">
                <a:latin typeface="Arial"/>
                <a:cs typeface="Arial"/>
              </a:rPr>
              <a:t>AGS’s Initiatives: “The AGS Talking Cure”</a:t>
            </a:r>
            <a:endParaRPr lang="en-US" altLang="en-US" sz="3600" b="1" i="1" dirty="0">
              <a:latin typeface="Arial"/>
              <a:cs typeface="Aria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93557" y="1833430"/>
            <a:ext cx="7179972" cy="346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Speaking out about mental health at the national and provincial levels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Talking up mental health with our customers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Walking the talk at “home”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1929" y="6347020"/>
            <a:ext cx="2743200" cy="365125"/>
          </a:xfrm>
        </p:spPr>
        <p:txBody>
          <a:bodyPr/>
          <a:lstStyle/>
          <a:p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© AGS Rehab </a:t>
            </a: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5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62" y="615768"/>
            <a:ext cx="9759489" cy="678366"/>
          </a:xfrm>
        </p:spPr>
        <p:txBody>
          <a:bodyPr>
            <a:normAutofit fontScale="90000"/>
          </a:bodyPr>
          <a:lstStyle/>
          <a:p>
            <a:pPr marL="273050" indent="-273050">
              <a:spcBef>
                <a:spcPts val="1200"/>
              </a:spcBef>
            </a:pPr>
            <a:r>
              <a:rPr lang="en-US" altLang="en-US" sz="3600" b="1" i="1" dirty="0" smtClean="0">
                <a:latin typeface="Arial"/>
                <a:cs typeface="Arial"/>
              </a:rPr>
              <a:t>What AGS Did: Walking the Talk </a:t>
            </a:r>
            <a:r>
              <a:rPr lang="en-US" altLang="en-US" sz="3600" b="1" dirty="0" smtClean="0">
                <a:latin typeface="Arial"/>
                <a:cs typeface="Arial"/>
              </a:rPr>
              <a:t/>
            </a:r>
            <a:br>
              <a:rPr lang="en-US" altLang="en-US" sz="3600" b="1" dirty="0" smtClean="0">
                <a:latin typeface="Arial"/>
                <a:cs typeface="Arial"/>
              </a:rPr>
            </a:br>
            <a:endParaRPr lang="en-CA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993558" y="1194081"/>
            <a:ext cx="80195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1200"/>
              </a:spcBef>
              <a:buClr>
                <a:schemeClr val="accent1"/>
              </a:buClr>
            </a:pPr>
            <a:endParaRPr lang="en-US" altLang="en-US" b="1" i="1" dirty="0"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endParaRPr lang="en-US" altLang="en-US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sz="half" idx="1"/>
          </p:nvPr>
        </p:nvSpPr>
        <p:spPr>
          <a:xfrm>
            <a:off x="1828800" y="1412121"/>
            <a:ext cx="6135329" cy="472320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AGS Vitality Series: Mindfulness to build Emotional Intelligence, Resilience and Leadership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Lunch &amp; Learn series of six seminars based on Google’s 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Inside Yourself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employee received a copy of the book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Fitbit and the challenge to walk 10,000 steps each day.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Promoting Sleep, Step, Sweat, Reflect – the cornerstone habits for good mental 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a social media campaign to promote and support psychological protection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Trained managers in First Aid MH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9313" y="6169738"/>
            <a:ext cx="2743200" cy="365125"/>
          </a:xfrm>
        </p:spPr>
        <p:txBody>
          <a:bodyPr/>
          <a:lstStyle/>
          <a:p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© AGS Rehab </a:t>
            </a: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043" y="1412121"/>
            <a:ext cx="3594100" cy="4292600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3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© AGS Rehab </a:t>
            </a: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31585" y="495761"/>
            <a:ext cx="8612187" cy="679450"/>
          </a:xfrm>
        </p:spPr>
        <p:txBody>
          <a:bodyPr>
            <a:normAutofit/>
          </a:bodyPr>
          <a:lstStyle/>
          <a:p>
            <a:pPr marL="273050" indent="-273050" algn="ctr">
              <a:spcBef>
                <a:spcPts val="1200"/>
              </a:spcBef>
            </a:pPr>
            <a:r>
              <a:rPr lang="en-US" altLang="en-US" sz="3600" b="1" i="1" dirty="0" smtClean="0">
                <a:latin typeface="Arial"/>
                <a:cs typeface="Arial"/>
              </a:rPr>
              <a:t>AGS’s Community Initiatives </a:t>
            </a:r>
            <a:endParaRPr lang="en-US" altLang="en-US" sz="3600" b="1" i="1" dirty="0">
              <a:latin typeface="Arial"/>
              <a:cs typeface="Aria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93557" y="1833430"/>
            <a:ext cx="7179972" cy="346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0584">
            <a:off x="885684" y="1635897"/>
            <a:ext cx="1825495" cy="18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68814" y="1810799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Back To School Backpack Program</a:t>
            </a:r>
            <a:endParaRPr lang="en-CA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Picture 2" descr="http://regenbrampton.com/wp-content/themes/fc/images/roc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31" y="1859982"/>
            <a:ext cx="4052675" cy="112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2310517"/>
            <a:ext cx="3708400" cy="370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35" y="3016291"/>
            <a:ext cx="4741429" cy="3556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4" y="3291516"/>
            <a:ext cx="5105127" cy="34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715" y="424364"/>
            <a:ext cx="8397219" cy="678366"/>
          </a:xfrm>
        </p:spPr>
        <p:txBody>
          <a:bodyPr>
            <a:normAutofit fontScale="90000"/>
          </a:bodyPr>
          <a:lstStyle/>
          <a:p>
            <a:r>
              <a:rPr lang="en-US" altLang="en-US" sz="3600" b="1" i="1" dirty="0" smtClean="0">
                <a:latin typeface="Arial"/>
                <a:cs typeface="Arial"/>
              </a:rPr>
              <a:t>The AGS Talking Cure: Speaking out</a:t>
            </a:r>
            <a:br>
              <a:rPr lang="en-US" altLang="en-US" sz="3600" b="1" i="1" dirty="0" smtClean="0">
                <a:latin typeface="Arial"/>
                <a:cs typeface="Arial"/>
              </a:rPr>
            </a:br>
            <a:endParaRPr lang="en-CA" sz="3600" b="1" dirty="0"/>
          </a:p>
        </p:txBody>
      </p:sp>
      <p:sp>
        <p:nvSpPr>
          <p:cNvPr id="4" name="Content Placeholder 7"/>
          <p:cNvSpPr>
            <a:spLocks noGrp="1"/>
          </p:cNvSpPr>
          <p:nvPr>
            <p:ph sz="half" idx="1"/>
          </p:nvPr>
        </p:nvSpPr>
        <p:spPr>
          <a:xfrm>
            <a:off x="1804715" y="1656054"/>
            <a:ext cx="4377367" cy="45259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400" i="1" dirty="0">
                <a:solidFill>
                  <a:srgbClr val="000000"/>
                </a:solidFill>
                <a:latin typeface="Arial"/>
                <a:cs typeface="Arial"/>
              </a:rPr>
              <a:t>Not Myself Today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campaign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sponsorship and active participation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Mental Health Commission of Canada c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ase study advocates and active participant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Bell 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Arial"/>
              </a:rPr>
              <a:t>Let’s Talk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Campaign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2" descr="http://downloads.partnersformh.ca/banners/nmt_2015/nmt_en-2015-v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40" y="1747099"/>
            <a:ext cx="3360691" cy="358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405982" y="6043518"/>
            <a:ext cx="1535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AGS Rehab 2017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5535" y="220857"/>
            <a:ext cx="10711543" cy="678366"/>
          </a:xfrm>
        </p:spPr>
        <p:txBody>
          <a:bodyPr>
            <a:normAutofit fontScale="90000"/>
          </a:bodyPr>
          <a:lstStyle/>
          <a:p>
            <a:r>
              <a:rPr lang="en-US" altLang="en-US" sz="3600" b="1" i="1" dirty="0" smtClean="0">
                <a:latin typeface="Arial"/>
                <a:cs typeface="Arial"/>
              </a:rPr>
              <a:t/>
            </a:r>
            <a:br>
              <a:rPr lang="en-US" altLang="en-US" sz="3600" b="1" i="1" dirty="0" smtClean="0">
                <a:latin typeface="Arial"/>
                <a:cs typeface="Arial"/>
              </a:rPr>
            </a:br>
            <a:r>
              <a:rPr lang="en-US" altLang="en-US" sz="3600" b="1" i="1" dirty="0" smtClean="0">
                <a:latin typeface="Arial"/>
                <a:cs typeface="Arial"/>
              </a:rPr>
              <a:t>The AGS Talking Cure: “3 Good Things” Campaign</a:t>
            </a:r>
            <a:br>
              <a:rPr lang="en-US" altLang="en-US" sz="3600" b="1" i="1" dirty="0" smtClean="0">
                <a:latin typeface="Arial"/>
                <a:cs typeface="Arial"/>
              </a:rPr>
            </a:br>
            <a:endParaRPr lang="en-CA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4149" y="1524998"/>
            <a:ext cx="4745951" cy="3900753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38864" y="6230130"/>
            <a:ext cx="1535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AGS Rehab 2017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834" y="618903"/>
            <a:ext cx="10291334" cy="678366"/>
          </a:xfrm>
        </p:spPr>
        <p:txBody>
          <a:bodyPr>
            <a:normAutofit fontScale="90000"/>
          </a:bodyPr>
          <a:lstStyle/>
          <a:p>
            <a:pPr marL="273050" indent="-273050"/>
            <a:r>
              <a:rPr lang="en-US" altLang="en-US" sz="3600" b="1" i="1" dirty="0" smtClean="0">
                <a:latin typeface="Arial"/>
                <a:cs typeface="Arial"/>
              </a:rPr>
              <a:t>The AGS Talking Cure: </a:t>
            </a:r>
            <a:br>
              <a:rPr lang="en-US" altLang="en-US" sz="3600" b="1" i="1" dirty="0" smtClean="0">
                <a:latin typeface="Arial"/>
                <a:cs typeface="Arial"/>
              </a:rPr>
            </a:br>
            <a:r>
              <a:rPr lang="en-US" altLang="en-US" sz="3600" b="1" dirty="0" smtClean="0">
                <a:latin typeface="Arial"/>
                <a:cs typeface="Arial"/>
              </a:rPr>
              <a:t>Talking up Mental Health with Customers</a:t>
            </a:r>
            <a:br>
              <a:rPr lang="en-US" altLang="en-US" sz="3600" b="1" dirty="0" smtClean="0">
                <a:latin typeface="Arial"/>
                <a:cs typeface="Arial"/>
              </a:rPr>
            </a:br>
            <a:endParaRPr lang="en-CA" sz="3600" b="1" dirty="0"/>
          </a:p>
        </p:txBody>
      </p:sp>
      <p:sp>
        <p:nvSpPr>
          <p:cNvPr id="4" name="Content Placeholder 7"/>
          <p:cNvSpPr>
            <a:spLocks noGrp="1"/>
          </p:cNvSpPr>
          <p:nvPr>
            <p:ph sz="half" idx="1"/>
          </p:nvPr>
        </p:nvSpPr>
        <p:spPr>
          <a:xfrm>
            <a:off x="1919815" y="1758408"/>
            <a:ext cx="4377367" cy="45259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ACE (Advanced Cognitive Expertise) product aimed specifically at measuring mental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health</a:t>
            </a:r>
          </a:p>
          <a:p>
            <a:pPr>
              <a:buClr>
                <a:schemeClr val="accent1"/>
              </a:buClr>
            </a:pP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Getting “SOCIAL” - sharing 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information about mental health via LinkedIn, Facebook and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Twitter</a:t>
            </a:r>
          </a:p>
          <a:p>
            <a:pPr>
              <a:buClr>
                <a:schemeClr val="accent1"/>
              </a:buClr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Christmas Tree Contest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38" y="1500337"/>
            <a:ext cx="3373152" cy="4497535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89793" y="6284371"/>
            <a:ext cx="1535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AGS Rehab 2017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48067" y="401637"/>
            <a:ext cx="10515600" cy="1325563"/>
          </a:xfrm>
        </p:spPr>
        <p:txBody>
          <a:bodyPr>
            <a:normAutofit/>
          </a:bodyPr>
          <a:lstStyle/>
          <a:p>
            <a:pPr marL="273050" indent="-273050">
              <a:spcBef>
                <a:spcPts val="1200"/>
              </a:spcBef>
            </a:pPr>
            <a:r>
              <a:rPr lang="en-US" altLang="en-US" sz="3600" b="1" i="1" dirty="0" smtClean="0">
                <a:latin typeface="Arial"/>
                <a:cs typeface="Arial"/>
              </a:rPr>
              <a:t>3 Factors Driving Campaign’s Success</a:t>
            </a:r>
            <a:endParaRPr lang="en-US" altLang="en-US" sz="3600" b="1" i="1" dirty="0">
              <a:latin typeface="Arial"/>
              <a:cs typeface="Arial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191" y="2194041"/>
            <a:ext cx="4504190" cy="3512456"/>
          </a:xfrm>
        </p:spPr>
      </p:pic>
      <p:sp>
        <p:nvSpPr>
          <p:cNvPr id="3" name="Rectangle 2"/>
          <p:cNvSpPr/>
          <p:nvPr/>
        </p:nvSpPr>
        <p:spPr>
          <a:xfrm>
            <a:off x="2016998" y="1652616"/>
            <a:ext cx="39671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en-US" dirty="0"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Corporate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social responsibility</a:t>
            </a:r>
            <a:endParaRPr lang="en-US" sz="24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spcBef>
                <a:spcPts val="1200"/>
              </a:spcBef>
              <a:buClr>
                <a:schemeClr val="accent1"/>
              </a:buClr>
            </a:pPr>
            <a:endParaRPr lang="en-US" altLang="en-US" sz="1000" dirty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/>
                <a:cs typeface="Arial"/>
              </a:rPr>
              <a:t>Employee </a:t>
            </a:r>
            <a:r>
              <a:rPr lang="en-US" altLang="en-US" sz="2400" dirty="0">
                <a:latin typeface="Arial"/>
                <a:cs typeface="Arial"/>
              </a:rPr>
              <a:t>response and engagement </a:t>
            </a:r>
          </a:p>
          <a:p>
            <a:pPr>
              <a:spcBef>
                <a:spcPts val="1200"/>
              </a:spcBef>
              <a:buClr>
                <a:schemeClr val="accent1"/>
              </a:buClr>
            </a:pPr>
            <a:endParaRPr lang="en-US" altLang="en-US" sz="1200" dirty="0"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/>
                <a:cs typeface="Arial"/>
              </a:rPr>
              <a:t>Recognition as </a:t>
            </a:r>
            <a:r>
              <a:rPr lang="en-US" altLang="en-US" sz="2400" dirty="0">
                <a:latin typeface="Arial"/>
                <a:cs typeface="Arial"/>
              </a:rPr>
              <a:t>an industry leader and </a:t>
            </a:r>
            <a:r>
              <a:rPr lang="en-US" altLang="en-US" sz="2400" dirty="0" smtClean="0">
                <a:latin typeface="Arial"/>
                <a:cs typeface="Arial"/>
              </a:rPr>
              <a:t>an employer of choice</a:t>
            </a:r>
            <a:endParaRPr lang="en-US" altLang="en-US" sz="2400" dirty="0">
              <a:latin typeface="Arial"/>
              <a:cs typeface="Arial"/>
            </a:endParaRPr>
          </a:p>
          <a:p>
            <a:pPr marL="273050" indent="-273050">
              <a:spcBef>
                <a:spcPts val="1200"/>
              </a:spcBef>
              <a:buClr>
                <a:schemeClr val="accent1"/>
              </a:buClr>
            </a:pPr>
            <a:endParaRPr lang="en-US" alt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73549" y="6146154"/>
            <a:ext cx="1535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AGS Rehab 2017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1"/>
          <p:cNvSpPr>
            <a:spLocks noGrp="1"/>
          </p:cNvSpPr>
          <p:nvPr>
            <p:ph type="title"/>
          </p:nvPr>
        </p:nvSpPr>
        <p:spPr>
          <a:xfrm>
            <a:off x="977900" y="258861"/>
            <a:ext cx="8404225" cy="1143000"/>
          </a:xfrm>
        </p:spPr>
        <p:txBody>
          <a:bodyPr/>
          <a:lstStyle/>
          <a:p>
            <a:pPr algn="l"/>
            <a:r>
              <a:rPr lang="en-US" altLang="en-US" dirty="0" smtClean="0"/>
              <a:t>	  </a:t>
            </a:r>
            <a:r>
              <a:rPr lang="en-US" altLang="en-US" sz="4000" b="1" i="1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About Addie</a:t>
            </a:r>
            <a:endParaRPr lang="en-US" altLang="en-US" sz="4000" dirty="0"/>
          </a:p>
        </p:txBody>
      </p:sp>
      <p:sp>
        <p:nvSpPr>
          <p:cNvPr id="13" name="Subtitle 12"/>
          <p:cNvSpPr>
            <a:spLocks noGrp="1"/>
          </p:cNvSpPr>
          <p:nvPr>
            <p:ph idx="1"/>
          </p:nvPr>
        </p:nvSpPr>
        <p:spPr>
          <a:xfrm>
            <a:off x="1604865" y="2037345"/>
            <a:ext cx="7777260" cy="40258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 &amp; President of </a:t>
            </a:r>
            <a:r>
              <a:rPr lang="en-CA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AGS </a:t>
            </a:r>
            <a:r>
              <a:rPr lang="en-CA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</a:t>
            </a:r>
          </a:p>
          <a:p>
            <a:pPr>
              <a:defRPr/>
            </a:pPr>
            <a:r>
              <a:rPr lang="en-CA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</a:t>
            </a:r>
            <a:r>
              <a:rPr lang="en-CA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2015 </a:t>
            </a:r>
            <a:r>
              <a:rPr lang="en-CA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PROFIT/Chatelaine’s </a:t>
            </a:r>
            <a:r>
              <a:rPr lang="en-CA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W100 </a:t>
            </a:r>
            <a:endParaRPr lang="en-CA" sz="2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CA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Canada’s Top </a:t>
            </a:r>
            <a:r>
              <a:rPr lang="en-CA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Entrepreneurs</a:t>
            </a:r>
          </a:p>
          <a:p>
            <a:pPr>
              <a:defRPr/>
            </a:pPr>
            <a:r>
              <a:rPr lang="en-CA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Passion for industry, all things </a:t>
            </a:r>
          </a:p>
          <a:p>
            <a:pPr marL="0" indent="0">
              <a:buNone/>
              <a:defRPr/>
            </a:pPr>
            <a:r>
              <a:rPr lang="en-CA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mental health, wine and Latin music</a:t>
            </a:r>
          </a:p>
          <a:p>
            <a:pPr>
              <a:defRPr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Matter Expert: Mental Health</a:t>
            </a:r>
            <a:endParaRPr lang="en-US" sz="2400" dirty="0">
              <a:solidFill>
                <a:schemeClr val="tx2"/>
              </a:solidFill>
              <a:cs typeface="Helvetica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cs typeface="Helvetica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2000" dirty="0">
              <a:cs typeface="Helvetica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cs typeface="Helvetica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0486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823075" y="6348415"/>
            <a:ext cx="2895600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AGS Rehab 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1371600" y="1590676"/>
            <a:ext cx="213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endParaRPr lang="en-US" altLang="en-US" sz="1200" b="1" i="1">
              <a:solidFill>
                <a:srgbClr val="EFB22D"/>
              </a:solidFill>
            </a:endParaRPr>
          </a:p>
        </p:txBody>
      </p:sp>
      <p:pic>
        <p:nvPicPr>
          <p:cNvPr id="615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720" y="1573214"/>
            <a:ext cx="27400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19" y="4280354"/>
            <a:ext cx="109061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02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Footer Placeholder 6"/>
          <p:cNvSpPr txBox="1">
            <a:spLocks/>
          </p:cNvSpPr>
          <p:nvPr/>
        </p:nvSpPr>
        <p:spPr bwMode="auto">
          <a:xfrm>
            <a:off x="76200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CA" altLang="en-US" sz="1200" dirty="0">
                <a:solidFill>
                  <a:srgbClr val="898989"/>
                </a:solidFill>
              </a:rPr>
              <a:t>© AGS Rehab </a:t>
            </a:r>
            <a:r>
              <a:rPr lang="en-CA" altLang="en-US" sz="1200" dirty="0" smtClean="0">
                <a:solidFill>
                  <a:srgbClr val="898989"/>
                </a:solidFill>
              </a:rPr>
              <a:t>2017</a:t>
            </a:r>
            <a:endParaRPr lang="en-CA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8781" y="533400"/>
            <a:ext cx="8229600" cy="1143000"/>
          </a:xfrm>
        </p:spPr>
        <p:txBody>
          <a:bodyPr/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Challenges to Implementation</a:t>
            </a:r>
            <a:endParaRPr lang="en-CA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8278" y="1644650"/>
            <a:ext cx="8229600" cy="4525963"/>
          </a:xfrm>
        </p:spPr>
        <p:txBody>
          <a:bodyPr/>
          <a:lstStyle/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corporation: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Small aggregate data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Regardless of size: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Human Capital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Financial Costs</a:t>
            </a:r>
          </a:p>
          <a:p>
            <a:pPr marL="0" indent="0">
              <a:buNone/>
            </a:pPr>
            <a:endParaRPr lang="en-CA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03" y="2207759"/>
            <a:ext cx="16764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2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716" y="1048834"/>
            <a:ext cx="6772611" cy="678366"/>
          </a:xfrm>
        </p:spPr>
        <p:txBody>
          <a:bodyPr>
            <a:normAutofit fontScale="90000"/>
          </a:bodyPr>
          <a:lstStyle/>
          <a:p>
            <a:r>
              <a:rPr lang="en-US" altLang="en-US" sz="4000" b="1" i="1" dirty="0" smtClean="0">
                <a:latin typeface="Arial"/>
                <a:cs typeface="Arial"/>
              </a:rPr>
              <a:t>Tips to Begin</a:t>
            </a:r>
            <a:r>
              <a:rPr lang="en-US" altLang="en-US" sz="3600" b="1" i="1" dirty="0" smtClean="0">
                <a:latin typeface="Arial"/>
                <a:cs typeface="Arial"/>
              </a:rPr>
              <a:t/>
            </a:r>
            <a:br>
              <a:rPr lang="en-US" altLang="en-US" sz="3600" b="1" i="1" dirty="0" smtClean="0">
                <a:latin typeface="Arial"/>
                <a:cs typeface="Arial"/>
              </a:rPr>
            </a:br>
            <a:endParaRPr lang="en-CA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056716" y="1577547"/>
            <a:ext cx="801953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1"/>
              </a:buClr>
            </a:pPr>
            <a:endParaRPr lang="en-US" altLang="en-US" sz="2400" dirty="0"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/>
                <a:cs typeface="Arial"/>
              </a:rPr>
              <a:t>Ask your employees’ </a:t>
            </a:r>
            <a:r>
              <a:rPr lang="en-US" altLang="en-US" sz="2400" dirty="0" smtClean="0">
                <a:latin typeface="Arial"/>
                <a:cs typeface="Arial"/>
              </a:rPr>
              <a:t>opinion</a:t>
            </a:r>
          </a:p>
          <a:p>
            <a:pPr>
              <a:spcBef>
                <a:spcPts val="1200"/>
              </a:spcBef>
              <a:buClr>
                <a:schemeClr val="accent1"/>
              </a:buClr>
            </a:pPr>
            <a:endParaRPr lang="en-US" altLang="en-US" sz="1000" dirty="0" smtClean="0"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/>
                <a:cs typeface="Arial"/>
              </a:rPr>
              <a:t>Do some research</a:t>
            </a:r>
            <a:endParaRPr lang="en-US" altLang="en-US" sz="2400" dirty="0"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 sz="1000" dirty="0"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/>
                <a:cs typeface="Arial"/>
              </a:rPr>
              <a:t>Start </a:t>
            </a:r>
            <a:r>
              <a:rPr lang="en-US" altLang="en-US" sz="2400" dirty="0">
                <a:latin typeface="Arial"/>
                <a:cs typeface="Arial"/>
              </a:rPr>
              <a:t>small with the basic steps</a:t>
            </a:r>
          </a:p>
          <a:p>
            <a:pPr>
              <a:spcBef>
                <a:spcPts val="1200"/>
              </a:spcBef>
            </a:pPr>
            <a:endParaRPr lang="en-US" altLang="en-US" dirty="0">
              <a:latin typeface="Helvetica" pitchFamily="34" charset="0"/>
              <a:cs typeface="Helvetica" pitchFamily="34" charset="0"/>
            </a:endParaRPr>
          </a:p>
          <a:p>
            <a:pPr marL="273050" indent="-273050">
              <a:spcBef>
                <a:spcPts val="1200"/>
              </a:spcBef>
              <a:buClr>
                <a:schemeClr val="accent1"/>
              </a:buClr>
            </a:pPr>
            <a:endParaRPr lang="en-US" alt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66308" y="6090171"/>
            <a:ext cx="1535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AGS Rehab 2017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404" y="1727200"/>
            <a:ext cx="17811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002056" y="2741982"/>
            <a:ext cx="6816725" cy="11699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altLang="en-US" sz="3200" b="1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You’ll be on your way when safeguarding mental health</a:t>
            </a:r>
            <a:br>
              <a:rPr lang="en-CA" altLang="en-US" sz="3200" b="1" dirty="0">
                <a:latin typeface="Helvetica" panose="020B0604020202020204" pitchFamily="34" charset="0"/>
                <a:ea typeface="ＭＳ Ｐゴシック" panose="020B0600070205080204" pitchFamily="34" charset="-128"/>
              </a:rPr>
            </a:br>
            <a:r>
              <a:rPr lang="en-CA" altLang="en-US" sz="3200" b="1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is no longer a “nice to have”</a:t>
            </a:r>
            <a:br>
              <a:rPr lang="en-CA" altLang="en-US" sz="3200" b="1" dirty="0">
                <a:latin typeface="Helvetica" panose="020B0604020202020204" pitchFamily="34" charset="0"/>
                <a:ea typeface="ＭＳ Ｐゴシック" panose="020B0600070205080204" pitchFamily="34" charset="-128"/>
              </a:rPr>
            </a:br>
            <a:r>
              <a:rPr lang="en-CA" altLang="en-US" sz="3200" b="1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but a “that’s how we do</a:t>
            </a:r>
            <a:br>
              <a:rPr lang="en-CA" altLang="en-US" sz="3200" b="1" dirty="0">
                <a:latin typeface="Helvetica" panose="020B0604020202020204" pitchFamily="34" charset="0"/>
                <a:ea typeface="ＭＳ Ｐゴシック" panose="020B0600070205080204" pitchFamily="34" charset="-128"/>
              </a:rPr>
            </a:br>
            <a:r>
              <a:rPr lang="en-CA" altLang="en-US" sz="3200" b="1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things in this company…”</a:t>
            </a:r>
          </a:p>
        </p:txBody>
      </p:sp>
      <p:sp>
        <p:nvSpPr>
          <p:cNvPr id="15369" name="Footer Placeholder 6"/>
          <p:cNvSpPr txBox="1">
            <a:spLocks/>
          </p:cNvSpPr>
          <p:nvPr/>
        </p:nvSpPr>
        <p:spPr bwMode="auto">
          <a:xfrm>
            <a:off x="8389572" y="6300367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CA" altLang="en-US" sz="1200" dirty="0"/>
              <a:t>© AGS Rehab </a:t>
            </a:r>
            <a:r>
              <a:rPr lang="en-CA" altLang="en-US" sz="1200" dirty="0" smtClean="0"/>
              <a:t>2017</a:t>
            </a:r>
            <a:endParaRPr lang="en-CA" alt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772" y="2183086"/>
            <a:ext cx="2438400" cy="209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3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65273" y="224401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Questions?</a:t>
            </a:r>
            <a:endParaRPr lang="en-CA" sz="6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658" name="Footer Placeholder 6"/>
          <p:cNvSpPr txBox="1">
            <a:spLocks/>
          </p:cNvSpPr>
          <p:nvPr/>
        </p:nvSpPr>
        <p:spPr bwMode="auto">
          <a:xfrm>
            <a:off x="76200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CA" altLang="en-US" sz="1200" dirty="0"/>
              <a:t>© AGS Rehab </a:t>
            </a:r>
            <a:r>
              <a:rPr lang="en-CA" altLang="en-US" sz="1200" dirty="0" smtClean="0"/>
              <a:t>2017</a:t>
            </a:r>
            <a:endParaRPr lang="en-CA" altLang="en-US" sz="1200" dirty="0"/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7220" y="3230854"/>
            <a:ext cx="6116216" cy="136207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Contact: 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Addie Greco-Sanchez, RRP, RVP, </a:t>
            </a:r>
            <a:r>
              <a:rPr lang="en-US" altLang="en-US" sz="20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CVRP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AGS Rehab Solutions Inc.</a:t>
            </a:r>
            <a:b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  <a:hlinkClick r:id="rId3"/>
              </a:rPr>
              <a:t>agsanchez@agsrehab.com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67221" y="1801296"/>
            <a:ext cx="6442993" cy="116869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You!</a:t>
            </a:r>
            <a:endParaRPr lang="en-CA" sz="60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658" name="Footer Placeholder 6"/>
          <p:cNvSpPr txBox="1">
            <a:spLocks/>
          </p:cNvSpPr>
          <p:nvPr/>
        </p:nvSpPr>
        <p:spPr bwMode="auto">
          <a:xfrm>
            <a:off x="76200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CA" altLang="en-US" sz="1200" dirty="0"/>
              <a:t>© AGS Rehab </a:t>
            </a:r>
            <a:r>
              <a:rPr lang="en-CA" altLang="en-US" sz="1200" dirty="0" smtClean="0"/>
              <a:t>2017</a:t>
            </a:r>
            <a:endParaRPr lang="en-CA" altLang="en-US" sz="1200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2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89" y="477807"/>
            <a:ext cx="6772611" cy="678366"/>
          </a:xfrm>
        </p:spPr>
        <p:txBody>
          <a:bodyPr>
            <a:noAutofit/>
          </a:bodyPr>
          <a:lstStyle/>
          <a:p>
            <a:r>
              <a:rPr lang="en-US" altLang="en-US" sz="40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AGS Rehab Solutions Inc.</a:t>
            </a:r>
            <a:br>
              <a:rPr lang="en-US" altLang="en-US" sz="40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CA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640953" y="1364471"/>
            <a:ext cx="4487693" cy="434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17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employees at head office and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300+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subcontractors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assessors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across Canada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Provides disability management and assessment services to insurers, employers, lawyers and government agencies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Interest in all things mental health—30% of disability claims and 70% of disability costs are mental health related</a:t>
            </a:r>
            <a:r>
              <a:rPr lang="en-US" baseline="30000" dirty="0">
                <a:solidFill>
                  <a:srgbClr val="000000"/>
                </a:solidFill>
                <a:latin typeface="Arial"/>
                <a:cs typeface="Arial"/>
              </a:rPr>
              <a:t>*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61" y="1348972"/>
            <a:ext cx="3815848" cy="379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/>
          <p:nvPr/>
        </p:nvSpPr>
        <p:spPr>
          <a:xfrm>
            <a:off x="1640953" y="6035289"/>
            <a:ext cx="5709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/>
              </a:rPr>
              <a:t>*“Face of Mental Health and Mental Illness” Public Health Agency/Health Canada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5462" y="5293849"/>
            <a:ext cx="385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</a:rPr>
              <a:t>AGS, </a:t>
            </a:r>
            <a:r>
              <a:rPr lang="en-US" sz="2400" b="1" i="1" dirty="0">
                <a:latin typeface="Arial"/>
              </a:rPr>
              <a:t>“A  Great Success”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10804" y="6173789"/>
            <a:ext cx="2743200" cy="365125"/>
          </a:xfrm>
        </p:spPr>
        <p:txBody>
          <a:bodyPr/>
          <a:lstStyle/>
          <a:p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© AGS Rehab </a:t>
            </a: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1642" y="2085762"/>
            <a:ext cx="8342022" cy="2051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Small companies can do</a:t>
            </a:r>
          </a:p>
          <a:p>
            <a:pPr algn="ctr"/>
            <a:r>
              <a:rPr lang="en-C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BIG</a:t>
            </a:r>
            <a:r>
              <a:rPr lang="en-C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things in mental health</a:t>
            </a: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711624" y="631825"/>
            <a:ext cx="7272808" cy="1169988"/>
          </a:xfrm>
        </p:spPr>
        <p:txBody>
          <a:bodyPr/>
          <a:lstStyle/>
          <a:p>
            <a:pPr eaLnBrk="1" hangingPunct="1"/>
            <a:r>
              <a:rPr lang="en-CA" altLang="en-US" sz="3200" b="1" i="1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the 20</a:t>
            </a:r>
            <a:r>
              <a:rPr lang="en-CA" altLang="en-US" sz="3200" b="1" i="1" baseline="300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th</a:t>
            </a:r>
            <a:r>
              <a:rPr lang="en-CA" altLang="en-US" sz="3200" b="1" i="1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century of brawn has become the 21</a:t>
            </a:r>
            <a:r>
              <a:rPr lang="en-CA" altLang="en-US" sz="3200" b="1" i="1" baseline="300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st</a:t>
            </a:r>
            <a:r>
              <a:rPr lang="en-CA" altLang="en-US" sz="3200" b="1" i="1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century of the brain</a:t>
            </a:r>
          </a:p>
        </p:txBody>
      </p:sp>
      <p:sp>
        <p:nvSpPr>
          <p:cNvPr id="15369" name="Footer Placeholder 6"/>
          <p:cNvSpPr txBox="1">
            <a:spLocks/>
          </p:cNvSpPr>
          <p:nvPr/>
        </p:nvSpPr>
        <p:spPr bwMode="auto">
          <a:xfrm>
            <a:off x="76200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CA" altLang="en-US" sz="1200" dirty="0"/>
              <a:t>© AGS Rehab </a:t>
            </a:r>
            <a:r>
              <a:rPr lang="en-CA" altLang="en-US" sz="1200" dirty="0" smtClean="0"/>
              <a:t>2017</a:t>
            </a:r>
            <a:endParaRPr lang="en-CA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143672" y="5229200"/>
            <a:ext cx="182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dirty and brutish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4153" y="5229200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brutishly stressful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27" y="2124812"/>
            <a:ext cx="4028129" cy="2904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504" y="2141175"/>
            <a:ext cx="3869880" cy="2888365"/>
          </a:xfrm>
          <a:prstGeom prst="rect">
            <a:avLst/>
          </a:prstGeom>
        </p:spPr>
      </p:pic>
      <p:pic>
        <p:nvPicPr>
          <p:cNvPr id="17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8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718" y="603154"/>
            <a:ext cx="5924282" cy="1319510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National Standard of Canada</a:t>
            </a:r>
            <a:br>
              <a:rPr lang="en-US" sz="28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 Psychological Health &amp; Safety in the Workplace</a:t>
            </a:r>
            <a:endParaRPr lang="en-CA" sz="28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0829" y="2187575"/>
            <a:ext cx="8915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Standard”:</a:t>
            </a:r>
          </a:p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Fosters psychological well-being and enhances organizational performance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respectful relationships between staff and customers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staff experiencing psychological difficulties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Expands Occupational Health &amp; Safety engagement systems</a:t>
            </a:r>
          </a:p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4" indent="0">
              <a:buNone/>
            </a:pPr>
            <a:r>
              <a:rPr lang="en-US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Have you downloaded it yet?</a:t>
            </a:r>
          </a:p>
          <a:p>
            <a:pPr marL="1828800" lvl="4" indent="0">
              <a:buNone/>
            </a:pPr>
            <a:endParaRPr lang="en-US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Mental Health Commission of Canada: http://www.mentalhealthcommission.ca/English/node.5346</a:t>
            </a:r>
            <a:endParaRPr lang="en-CA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Footer Placeholder 6"/>
          <p:cNvSpPr txBox="1">
            <a:spLocks/>
          </p:cNvSpPr>
          <p:nvPr/>
        </p:nvSpPr>
        <p:spPr bwMode="auto">
          <a:xfrm>
            <a:off x="76200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CA" altLang="en-US" sz="1200" dirty="0"/>
              <a:t>© AGS Rehab </a:t>
            </a:r>
            <a:r>
              <a:rPr lang="en-CA" altLang="en-US" sz="1200" dirty="0" smtClean="0"/>
              <a:t>2017</a:t>
            </a:r>
            <a:endParaRPr lang="en-CA" altLang="en-US" sz="1200" dirty="0"/>
          </a:p>
        </p:txBody>
      </p:sp>
      <p:pic>
        <p:nvPicPr>
          <p:cNvPr id="1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490" y="5067121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03" y="442466"/>
            <a:ext cx="2119155" cy="112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HCC-Logo_RGB (2)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9541" y="218702"/>
            <a:ext cx="2354093" cy="13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209800" y="1676400"/>
            <a:ext cx="304800" cy="4800600"/>
          </a:xfrm>
          <a:prstGeom prst="rect">
            <a:avLst/>
          </a:prstGeom>
          <a:gradFill rotWithShape="0">
            <a:gsLst>
              <a:gs pos="0">
                <a:srgbClr val="EFB22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CA" altLang="en-US">
              <a:latin typeface="Helvetica" panose="020B0604020202020204" pitchFamily="34" charset="0"/>
            </a:endParaRPr>
          </a:p>
        </p:txBody>
      </p:sp>
      <p:sp>
        <p:nvSpPr>
          <p:cNvPr id="15369" name="Footer Placeholder 6"/>
          <p:cNvSpPr txBox="1">
            <a:spLocks/>
          </p:cNvSpPr>
          <p:nvPr/>
        </p:nvSpPr>
        <p:spPr bwMode="auto">
          <a:xfrm>
            <a:off x="76200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CA" altLang="en-US" sz="1200" dirty="0"/>
              <a:t>© AGS Rehab </a:t>
            </a:r>
            <a:r>
              <a:rPr lang="en-CA" altLang="en-US" sz="1200" dirty="0" smtClean="0"/>
              <a:t>2017</a:t>
            </a:r>
            <a:endParaRPr lang="en-CA" alt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1" y="2204865"/>
            <a:ext cx="6753259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“It’s time to start thinking about mental wellbeing</a:t>
            </a:r>
          </a:p>
          <a:p>
            <a:r>
              <a:rPr lang="en-US" sz="2400" b="1" i="1" dirty="0"/>
              <a:t>in the same way as we consider physical wellbeing, </a:t>
            </a:r>
          </a:p>
          <a:p>
            <a:r>
              <a:rPr lang="en-US" sz="2400" b="1" i="1" dirty="0"/>
              <a:t>and the Standard offers the framework needed to</a:t>
            </a:r>
          </a:p>
          <a:p>
            <a:r>
              <a:rPr lang="en-US" sz="2400" b="1" i="1" dirty="0"/>
              <a:t>help make this happen in the workplace.”</a:t>
            </a:r>
          </a:p>
          <a:p>
            <a:endParaRPr lang="en-US" sz="2400" dirty="0"/>
          </a:p>
          <a:p>
            <a:r>
              <a:rPr lang="en-US" b="1" dirty="0"/>
              <a:t>~Louise Bradley, President &amp; CEO,</a:t>
            </a:r>
          </a:p>
          <a:p>
            <a:r>
              <a:rPr lang="en-US" b="1" dirty="0"/>
              <a:t> Mental Health Commission of Canada 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847528" y="1086896"/>
            <a:ext cx="8382000" cy="4724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2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Footer Placeholder 6"/>
          <p:cNvSpPr txBox="1">
            <a:spLocks/>
          </p:cNvSpPr>
          <p:nvPr/>
        </p:nvSpPr>
        <p:spPr bwMode="auto">
          <a:xfrm>
            <a:off x="76200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CA" altLang="en-US" sz="1200" dirty="0"/>
              <a:t>© AGS Rehab </a:t>
            </a:r>
            <a:r>
              <a:rPr lang="en-CA" altLang="en-US" sz="1200" dirty="0" smtClean="0"/>
              <a:t>2017</a:t>
            </a:r>
            <a:endParaRPr lang="en-CA" altLang="en-US" sz="1200" dirty="0"/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2174033" y="1196752"/>
            <a:ext cx="8378889" cy="4823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74033" y="367341"/>
            <a:ext cx="796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Manage these 13 factors to mitigate risk</a:t>
            </a: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78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68" y="0"/>
            <a:ext cx="846306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84059" y="2133921"/>
            <a:ext cx="3241534" cy="3765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 bwMode="auto">
          <a:xfrm>
            <a:off x="6096000" y="449423"/>
            <a:ext cx="7023825" cy="6175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CA" sz="2400" b="1" dirty="0"/>
              <a:t>MHCC Case Study Organizations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46065" y="6381329"/>
            <a:ext cx="1381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CA" altLang="en-US" sz="1200" dirty="0"/>
              <a:t>© AGS Rehab </a:t>
            </a:r>
            <a:r>
              <a:rPr lang="en-CA" altLang="en-US" sz="1200" dirty="0" smtClean="0"/>
              <a:t>2017</a:t>
            </a:r>
            <a:endParaRPr lang="en-CA" altLang="en-US" sz="1200" dirty="0"/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34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4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3731</TotalTime>
  <Words>756</Words>
  <Application>Microsoft Office PowerPoint</Application>
  <PresentationFormat>Widescreen</PresentationFormat>
  <Paragraphs>167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Baskerville Old Face</vt:lpstr>
      <vt:lpstr>Calibri</vt:lpstr>
      <vt:lpstr>Calibri Light</vt:lpstr>
      <vt:lpstr>Helvetica</vt:lpstr>
      <vt:lpstr>Wingdings</vt:lpstr>
      <vt:lpstr>ヒラギノ角ゴ Pro W3</vt:lpstr>
      <vt:lpstr>Office Theme</vt:lpstr>
      <vt:lpstr>Creating a Mentally Healthy Workplace</vt:lpstr>
      <vt:lpstr>   About Addie</vt:lpstr>
      <vt:lpstr>AGS Rehab Solutions Inc. </vt:lpstr>
      <vt:lpstr>PowerPoint Presentation</vt:lpstr>
      <vt:lpstr>the 20th century of brawn has become the 21st century of the brain</vt:lpstr>
      <vt:lpstr> National Standard of Canada for Psychological Health &amp; Safety in the Workplace</vt:lpstr>
      <vt:lpstr>PowerPoint Presentation</vt:lpstr>
      <vt:lpstr>PowerPoint Presentation</vt:lpstr>
      <vt:lpstr>MHCC Case Study Organizations</vt:lpstr>
      <vt:lpstr>Research Objectives</vt:lpstr>
      <vt:lpstr>PowerPoint Presentation</vt:lpstr>
      <vt:lpstr>PowerPoint Presentation</vt:lpstr>
      <vt:lpstr>AGS’s Initiatives: “The AGS Talking Cure”</vt:lpstr>
      <vt:lpstr>What AGS Did: Walking the Talk  </vt:lpstr>
      <vt:lpstr>AGS’s Community Initiatives </vt:lpstr>
      <vt:lpstr>The AGS Talking Cure: Speaking out </vt:lpstr>
      <vt:lpstr> The AGS Talking Cure: “3 Good Things” Campaign </vt:lpstr>
      <vt:lpstr>The AGS Talking Cure:  Talking up Mental Health with Customers </vt:lpstr>
      <vt:lpstr>3 Factors Driving Campaign’s Success</vt:lpstr>
      <vt:lpstr>Challenges to Implementation</vt:lpstr>
      <vt:lpstr>Tips to Begin </vt:lpstr>
      <vt:lpstr>You’ll be on your way when safeguarding mental health is no longer a “nice to have” but a “that’s how we do things in this company…”</vt:lpstr>
      <vt:lpstr>Questions?</vt:lpstr>
      <vt:lpstr>Contact: Addie Greco-Sanchez, RRP, RVP, CVRP  AGS Rehab Solutions Inc.  agsanchez@agsrehab.com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Mentally Healthy Workplace</dc:title>
  <dc:creator>erick sanchez</dc:creator>
  <cp:lastModifiedBy>erick sanchez</cp:lastModifiedBy>
  <cp:revision>48</cp:revision>
  <cp:lastPrinted>2016-09-20T20:23:54Z</cp:lastPrinted>
  <dcterms:created xsi:type="dcterms:W3CDTF">2016-09-14T02:57:05Z</dcterms:created>
  <dcterms:modified xsi:type="dcterms:W3CDTF">2017-01-04T04:21:31Z</dcterms:modified>
</cp:coreProperties>
</file>