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282" r:id="rId2"/>
    <p:sldId id="286" r:id="rId3"/>
    <p:sldId id="291" r:id="rId4"/>
    <p:sldId id="292" r:id="rId5"/>
    <p:sldId id="293" r:id="rId6"/>
    <p:sldId id="298" r:id="rId7"/>
    <p:sldId id="275" r:id="rId8"/>
    <p:sldId id="297" r:id="rId9"/>
    <p:sldId id="281" r:id="rId10"/>
    <p:sldId id="295" r:id="rId11"/>
    <p:sldId id="296" r:id="rId12"/>
    <p:sldId id="294" r:id="rId13"/>
    <p:sldId id="299"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065">
          <p15:clr>
            <a:srgbClr val="A4A3A4"/>
          </p15:clr>
        </p15:guide>
        <p15:guide id="2" pos="5488">
          <p15:clr>
            <a:srgbClr val="A4A3A4"/>
          </p15:clr>
        </p15:guide>
        <p15:guide id="3" pos="2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B00"/>
    <a:srgbClr val="00695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snapToObjects="1">
      <p:cViewPr>
        <p:scale>
          <a:sx n="80" d="100"/>
          <a:sy n="80" d="100"/>
        </p:scale>
        <p:origin x="-1710" y="-348"/>
      </p:cViewPr>
      <p:guideLst>
        <p:guide orient="horz" pos="4065"/>
        <p:guide pos="5488"/>
        <p:guide pos="286"/>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0DB61F-EC96-47FD-8DB7-C1DBFA0759E0}"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CA"/>
        </a:p>
      </dgm:t>
    </dgm:pt>
    <dgm:pt modelId="{B88DCDD6-831F-427D-8821-8754DC34758B}">
      <dgm:prSet phldrT="[Text]" custT="1"/>
      <dgm:spPr/>
      <dgm:t>
        <a:bodyPr/>
        <a:lstStyle/>
        <a:p>
          <a:r>
            <a:rPr lang="en-CA" sz="1400" dirty="0" smtClean="0"/>
            <a:t>CPO Establishes Accreditation Standard</a:t>
          </a:r>
          <a:endParaRPr lang="en-CA" sz="1400" dirty="0"/>
        </a:p>
      </dgm:t>
    </dgm:pt>
    <dgm:pt modelId="{F8578026-F5A1-485E-BD04-A41A113AD9E3}" type="parTrans" cxnId="{E50B519B-C4C4-4B56-9CC0-01D99420D21C}">
      <dgm:prSet/>
      <dgm:spPr/>
      <dgm:t>
        <a:bodyPr/>
        <a:lstStyle/>
        <a:p>
          <a:endParaRPr lang="en-CA"/>
        </a:p>
      </dgm:t>
    </dgm:pt>
    <dgm:pt modelId="{CA386943-86D9-4B99-8AE1-11A0FCE7876A}" type="sibTrans" cxnId="{E50B519B-C4C4-4B56-9CC0-01D99420D21C}">
      <dgm:prSet/>
      <dgm:spPr/>
      <dgm:t>
        <a:bodyPr/>
        <a:lstStyle/>
        <a:p>
          <a:endParaRPr lang="en-CA"/>
        </a:p>
      </dgm:t>
    </dgm:pt>
    <dgm:pt modelId="{970D5139-E290-406C-85F5-6E5C07E057E6}">
      <dgm:prSet phldrT="[Text]" custT="1"/>
      <dgm:spPr/>
      <dgm:t>
        <a:bodyPr/>
        <a:lstStyle/>
        <a:p>
          <a:r>
            <a:rPr lang="en-CA" sz="1400" dirty="0" smtClean="0"/>
            <a:t>CPO Accredits OHSMS</a:t>
          </a:r>
          <a:endParaRPr lang="en-CA" sz="1400" dirty="0"/>
        </a:p>
      </dgm:t>
    </dgm:pt>
    <dgm:pt modelId="{A408CB93-0001-4CB0-9CDB-9CA179B09612}" type="parTrans" cxnId="{3ADF0A79-FE4C-407E-9157-3097366F2015}">
      <dgm:prSet/>
      <dgm:spPr/>
      <dgm:t>
        <a:bodyPr/>
        <a:lstStyle/>
        <a:p>
          <a:endParaRPr lang="en-CA"/>
        </a:p>
      </dgm:t>
    </dgm:pt>
    <dgm:pt modelId="{2BA60A8B-29DF-455D-AC33-7D47BEEDBB6F}" type="sibTrans" cxnId="{3ADF0A79-FE4C-407E-9157-3097366F2015}">
      <dgm:prSet/>
      <dgm:spPr/>
      <dgm:t>
        <a:bodyPr/>
        <a:lstStyle/>
        <a:p>
          <a:endParaRPr lang="en-CA"/>
        </a:p>
      </dgm:t>
    </dgm:pt>
    <dgm:pt modelId="{1CB115A2-ACD4-49AB-865E-BACCE1139F2F}">
      <dgm:prSet phldrT="[Text]" custT="1"/>
      <dgm:spPr/>
      <dgm:t>
        <a:bodyPr/>
        <a:lstStyle/>
        <a:p>
          <a:r>
            <a:rPr lang="en-CA" sz="1400" dirty="0" smtClean="0"/>
            <a:t>CPO evaluates OHSMS against the CPO  Standard</a:t>
          </a:r>
          <a:endParaRPr lang="en-CA" sz="1400" dirty="0"/>
        </a:p>
      </dgm:t>
    </dgm:pt>
    <dgm:pt modelId="{1B7F0ADE-2062-447C-AC1C-A71BC73DB758}" type="parTrans" cxnId="{A48A1A4F-50D1-427E-B4B4-E18C8C09EF46}">
      <dgm:prSet/>
      <dgm:spPr/>
      <dgm:t>
        <a:bodyPr/>
        <a:lstStyle/>
        <a:p>
          <a:endParaRPr lang="en-CA"/>
        </a:p>
      </dgm:t>
    </dgm:pt>
    <dgm:pt modelId="{656F541D-978A-4DE2-A8B0-9DB1EAFADEC8}" type="sibTrans" cxnId="{A48A1A4F-50D1-427E-B4B4-E18C8C09EF46}">
      <dgm:prSet/>
      <dgm:spPr/>
      <dgm:t>
        <a:bodyPr/>
        <a:lstStyle/>
        <a:p>
          <a:endParaRPr lang="en-CA"/>
        </a:p>
      </dgm:t>
    </dgm:pt>
    <dgm:pt modelId="{9DA03A2C-9831-4F21-83E8-498D38478AD4}" type="pres">
      <dgm:prSet presAssocID="{DB0DB61F-EC96-47FD-8DB7-C1DBFA0759E0}" presName="CompostProcess" presStyleCnt="0">
        <dgm:presLayoutVars>
          <dgm:dir/>
          <dgm:resizeHandles val="exact"/>
        </dgm:presLayoutVars>
      </dgm:prSet>
      <dgm:spPr/>
      <dgm:t>
        <a:bodyPr/>
        <a:lstStyle/>
        <a:p>
          <a:endParaRPr lang="en-CA"/>
        </a:p>
      </dgm:t>
    </dgm:pt>
    <dgm:pt modelId="{5776D459-928B-4017-88BA-CA1FD277F780}" type="pres">
      <dgm:prSet presAssocID="{DB0DB61F-EC96-47FD-8DB7-C1DBFA0759E0}" presName="arrow" presStyleLbl="bgShp" presStyleIdx="0" presStyleCnt="1"/>
      <dgm:spPr/>
    </dgm:pt>
    <dgm:pt modelId="{39DCEDDD-96A6-4514-81A8-18F8BA5CDFF7}" type="pres">
      <dgm:prSet presAssocID="{DB0DB61F-EC96-47FD-8DB7-C1DBFA0759E0}" presName="linearProcess" presStyleCnt="0"/>
      <dgm:spPr/>
    </dgm:pt>
    <dgm:pt modelId="{07A7F47A-39BF-4931-AF8A-28233BF3500B}" type="pres">
      <dgm:prSet presAssocID="{B88DCDD6-831F-427D-8821-8754DC34758B}" presName="textNode" presStyleLbl="node1" presStyleIdx="0" presStyleCnt="3">
        <dgm:presLayoutVars>
          <dgm:bulletEnabled val="1"/>
        </dgm:presLayoutVars>
      </dgm:prSet>
      <dgm:spPr/>
      <dgm:t>
        <a:bodyPr/>
        <a:lstStyle/>
        <a:p>
          <a:endParaRPr lang="en-CA"/>
        </a:p>
      </dgm:t>
    </dgm:pt>
    <dgm:pt modelId="{D363B6E8-2DC2-4A6D-95DE-71563C4C165E}" type="pres">
      <dgm:prSet presAssocID="{CA386943-86D9-4B99-8AE1-11A0FCE7876A}" presName="sibTrans" presStyleCnt="0"/>
      <dgm:spPr/>
    </dgm:pt>
    <dgm:pt modelId="{1B0D6143-0C5C-43E3-8EF6-C17815B45A2D}" type="pres">
      <dgm:prSet presAssocID="{1CB115A2-ACD4-49AB-865E-BACCE1139F2F}" presName="textNode" presStyleLbl="node1" presStyleIdx="1" presStyleCnt="3" custLinFactNeighborX="1169" custLinFactNeighborY="1475">
        <dgm:presLayoutVars>
          <dgm:bulletEnabled val="1"/>
        </dgm:presLayoutVars>
      </dgm:prSet>
      <dgm:spPr/>
      <dgm:t>
        <a:bodyPr/>
        <a:lstStyle/>
        <a:p>
          <a:endParaRPr lang="en-CA"/>
        </a:p>
      </dgm:t>
    </dgm:pt>
    <dgm:pt modelId="{A9CB808A-FBCC-4962-BEE3-01E6157B36C7}" type="pres">
      <dgm:prSet presAssocID="{656F541D-978A-4DE2-A8B0-9DB1EAFADEC8}" presName="sibTrans" presStyleCnt="0"/>
      <dgm:spPr/>
    </dgm:pt>
    <dgm:pt modelId="{FD620F6D-66B3-456B-B6B2-DBC9127AB67A}" type="pres">
      <dgm:prSet presAssocID="{970D5139-E290-406C-85F5-6E5C07E057E6}" presName="textNode" presStyleLbl="node1" presStyleIdx="2" presStyleCnt="3">
        <dgm:presLayoutVars>
          <dgm:bulletEnabled val="1"/>
        </dgm:presLayoutVars>
      </dgm:prSet>
      <dgm:spPr/>
      <dgm:t>
        <a:bodyPr/>
        <a:lstStyle/>
        <a:p>
          <a:endParaRPr lang="en-CA"/>
        </a:p>
      </dgm:t>
    </dgm:pt>
  </dgm:ptLst>
  <dgm:cxnLst>
    <dgm:cxn modelId="{FDBB3E22-D161-4131-A231-9B7B0FB9B5B4}" type="presOf" srcId="{970D5139-E290-406C-85F5-6E5C07E057E6}" destId="{FD620F6D-66B3-456B-B6B2-DBC9127AB67A}" srcOrd="0" destOrd="0" presId="urn:microsoft.com/office/officeart/2005/8/layout/hProcess9"/>
    <dgm:cxn modelId="{A48A1A4F-50D1-427E-B4B4-E18C8C09EF46}" srcId="{DB0DB61F-EC96-47FD-8DB7-C1DBFA0759E0}" destId="{1CB115A2-ACD4-49AB-865E-BACCE1139F2F}" srcOrd="1" destOrd="0" parTransId="{1B7F0ADE-2062-447C-AC1C-A71BC73DB758}" sibTransId="{656F541D-978A-4DE2-A8B0-9DB1EAFADEC8}"/>
    <dgm:cxn modelId="{D3CD951A-1ECB-46E4-B3B7-08952CC54C7F}" type="presOf" srcId="{B88DCDD6-831F-427D-8821-8754DC34758B}" destId="{07A7F47A-39BF-4931-AF8A-28233BF3500B}" srcOrd="0" destOrd="0" presId="urn:microsoft.com/office/officeart/2005/8/layout/hProcess9"/>
    <dgm:cxn modelId="{20B3B6F8-D6E6-4D0E-A255-09722440238A}" type="presOf" srcId="{1CB115A2-ACD4-49AB-865E-BACCE1139F2F}" destId="{1B0D6143-0C5C-43E3-8EF6-C17815B45A2D}" srcOrd="0" destOrd="0" presId="urn:microsoft.com/office/officeart/2005/8/layout/hProcess9"/>
    <dgm:cxn modelId="{3ADF0A79-FE4C-407E-9157-3097366F2015}" srcId="{DB0DB61F-EC96-47FD-8DB7-C1DBFA0759E0}" destId="{970D5139-E290-406C-85F5-6E5C07E057E6}" srcOrd="2" destOrd="0" parTransId="{A408CB93-0001-4CB0-9CDB-9CA179B09612}" sibTransId="{2BA60A8B-29DF-455D-AC33-7D47BEEDBB6F}"/>
    <dgm:cxn modelId="{45D76C64-197E-4B81-BCF9-5B7220BF1445}" type="presOf" srcId="{DB0DB61F-EC96-47FD-8DB7-C1DBFA0759E0}" destId="{9DA03A2C-9831-4F21-83E8-498D38478AD4}" srcOrd="0" destOrd="0" presId="urn:microsoft.com/office/officeart/2005/8/layout/hProcess9"/>
    <dgm:cxn modelId="{E50B519B-C4C4-4B56-9CC0-01D99420D21C}" srcId="{DB0DB61F-EC96-47FD-8DB7-C1DBFA0759E0}" destId="{B88DCDD6-831F-427D-8821-8754DC34758B}" srcOrd="0" destOrd="0" parTransId="{F8578026-F5A1-485E-BD04-A41A113AD9E3}" sibTransId="{CA386943-86D9-4B99-8AE1-11A0FCE7876A}"/>
    <dgm:cxn modelId="{216CE790-E9E2-4C96-8412-89C665198219}" type="presParOf" srcId="{9DA03A2C-9831-4F21-83E8-498D38478AD4}" destId="{5776D459-928B-4017-88BA-CA1FD277F780}" srcOrd="0" destOrd="0" presId="urn:microsoft.com/office/officeart/2005/8/layout/hProcess9"/>
    <dgm:cxn modelId="{A052748E-832A-4D94-9AA4-62A2A60FED3C}" type="presParOf" srcId="{9DA03A2C-9831-4F21-83E8-498D38478AD4}" destId="{39DCEDDD-96A6-4514-81A8-18F8BA5CDFF7}" srcOrd="1" destOrd="0" presId="urn:microsoft.com/office/officeart/2005/8/layout/hProcess9"/>
    <dgm:cxn modelId="{3A6BD836-BE30-4E36-A96A-DB572DB3265C}" type="presParOf" srcId="{39DCEDDD-96A6-4514-81A8-18F8BA5CDFF7}" destId="{07A7F47A-39BF-4931-AF8A-28233BF3500B}" srcOrd="0" destOrd="0" presId="urn:microsoft.com/office/officeart/2005/8/layout/hProcess9"/>
    <dgm:cxn modelId="{4552EC1C-36A0-482B-8D03-8A6655096BDE}" type="presParOf" srcId="{39DCEDDD-96A6-4514-81A8-18F8BA5CDFF7}" destId="{D363B6E8-2DC2-4A6D-95DE-71563C4C165E}" srcOrd="1" destOrd="0" presId="urn:microsoft.com/office/officeart/2005/8/layout/hProcess9"/>
    <dgm:cxn modelId="{0C113227-FBF4-4C2A-829E-1CD77E638418}" type="presParOf" srcId="{39DCEDDD-96A6-4514-81A8-18F8BA5CDFF7}" destId="{1B0D6143-0C5C-43E3-8EF6-C17815B45A2D}" srcOrd="2" destOrd="0" presId="urn:microsoft.com/office/officeart/2005/8/layout/hProcess9"/>
    <dgm:cxn modelId="{E64C3E56-968A-46BD-9739-E3FBBCFFC2FF}" type="presParOf" srcId="{39DCEDDD-96A6-4514-81A8-18F8BA5CDFF7}" destId="{A9CB808A-FBCC-4962-BEE3-01E6157B36C7}" srcOrd="3" destOrd="0" presId="urn:microsoft.com/office/officeart/2005/8/layout/hProcess9"/>
    <dgm:cxn modelId="{CD798B8C-DBB5-4079-9E16-A865E54DCFE3}" type="presParOf" srcId="{39DCEDDD-96A6-4514-81A8-18F8BA5CDFF7}" destId="{FD620F6D-66B3-456B-B6B2-DBC9127AB67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C449BA-427B-4FEF-8F7D-7B6BE28884B3}" type="doc">
      <dgm:prSet loTypeId="urn:microsoft.com/office/officeart/2005/8/layout/hProcess9" loCatId="process" qsTypeId="urn:microsoft.com/office/officeart/2005/8/quickstyle/simple1" qsCatId="simple" csTypeId="urn:microsoft.com/office/officeart/2005/8/colors/accent1_2" csCatId="accent1" phldr="1"/>
      <dgm:spPr/>
    </dgm:pt>
    <dgm:pt modelId="{7F119F4C-E308-4DC0-A0D5-0275213436F9}">
      <dgm:prSet phldrT="[Text]" custT="1"/>
      <dgm:spPr/>
      <dgm:t>
        <a:bodyPr/>
        <a:lstStyle/>
        <a:p>
          <a:r>
            <a:rPr lang="en-CA" sz="1400" dirty="0" smtClean="0"/>
            <a:t>CPO establishes Employer Recognition Criteria</a:t>
          </a:r>
          <a:endParaRPr lang="en-CA" sz="1400" dirty="0"/>
        </a:p>
      </dgm:t>
    </dgm:pt>
    <dgm:pt modelId="{E259FFB7-3764-47BB-888B-3C2316EC8A26}" type="parTrans" cxnId="{6399188B-A490-4BC2-83DE-8FF9870E6548}">
      <dgm:prSet/>
      <dgm:spPr/>
      <dgm:t>
        <a:bodyPr/>
        <a:lstStyle/>
        <a:p>
          <a:endParaRPr lang="en-CA"/>
        </a:p>
      </dgm:t>
    </dgm:pt>
    <dgm:pt modelId="{2E2599B3-9643-406F-AFDD-672F70540CB8}" type="sibTrans" cxnId="{6399188B-A490-4BC2-83DE-8FF9870E6548}">
      <dgm:prSet/>
      <dgm:spPr/>
      <dgm:t>
        <a:bodyPr/>
        <a:lstStyle/>
        <a:p>
          <a:endParaRPr lang="en-CA"/>
        </a:p>
      </dgm:t>
    </dgm:pt>
    <dgm:pt modelId="{46E34A13-B1A2-47BB-A798-0145FFA30048}">
      <dgm:prSet phldrT="[Text]" custT="1"/>
      <dgm:spPr/>
      <dgm:t>
        <a:bodyPr/>
        <a:lstStyle/>
        <a:p>
          <a:r>
            <a:rPr lang="en-CA" sz="1400" dirty="0" smtClean="0"/>
            <a:t>Employer selects and successfully implements a CPO-accredited OHSMS</a:t>
          </a:r>
          <a:endParaRPr lang="en-CA" sz="1400" dirty="0"/>
        </a:p>
      </dgm:t>
    </dgm:pt>
    <dgm:pt modelId="{46048650-F089-4AF9-BCFA-39AC21CD8BFF}" type="parTrans" cxnId="{318C1AF7-5707-40DE-9854-2712847FDA0E}">
      <dgm:prSet/>
      <dgm:spPr/>
      <dgm:t>
        <a:bodyPr/>
        <a:lstStyle/>
        <a:p>
          <a:endParaRPr lang="en-CA"/>
        </a:p>
      </dgm:t>
    </dgm:pt>
    <dgm:pt modelId="{589B0866-5637-49D0-A63C-5D609C0814BB}" type="sibTrans" cxnId="{318C1AF7-5707-40DE-9854-2712847FDA0E}">
      <dgm:prSet/>
      <dgm:spPr/>
      <dgm:t>
        <a:bodyPr/>
        <a:lstStyle/>
        <a:p>
          <a:endParaRPr lang="en-CA"/>
        </a:p>
      </dgm:t>
    </dgm:pt>
    <dgm:pt modelId="{FCF87DAE-20FB-4706-B6D3-FB215ABFCE89}">
      <dgm:prSet phldrT="[Text]" custT="1"/>
      <dgm:spPr/>
      <dgm:t>
        <a:bodyPr/>
        <a:lstStyle/>
        <a:p>
          <a:r>
            <a:rPr lang="en-CA" sz="1400" dirty="0" smtClean="0"/>
            <a:t>Employer assessed against employer recognition criteria</a:t>
          </a:r>
        </a:p>
      </dgm:t>
    </dgm:pt>
    <dgm:pt modelId="{538FE1DB-0194-477E-91F4-E1187319FD3C}" type="parTrans" cxnId="{008DBC16-46D5-4A90-A582-1774334DF1D5}">
      <dgm:prSet/>
      <dgm:spPr/>
      <dgm:t>
        <a:bodyPr/>
        <a:lstStyle/>
        <a:p>
          <a:endParaRPr lang="en-CA"/>
        </a:p>
      </dgm:t>
    </dgm:pt>
    <dgm:pt modelId="{5F5943DF-F002-45A8-A506-0929EC3EF59D}" type="sibTrans" cxnId="{008DBC16-46D5-4A90-A582-1774334DF1D5}">
      <dgm:prSet/>
      <dgm:spPr/>
      <dgm:t>
        <a:bodyPr/>
        <a:lstStyle/>
        <a:p>
          <a:endParaRPr lang="en-CA"/>
        </a:p>
      </dgm:t>
    </dgm:pt>
    <dgm:pt modelId="{97A0D470-7FE7-4A85-B751-F0955171B3CC}">
      <dgm:prSet phldrT="[Text]" custT="1"/>
      <dgm:spPr/>
      <dgm:t>
        <a:bodyPr/>
        <a:lstStyle/>
        <a:p>
          <a:r>
            <a:rPr lang="en-CA" sz="1400" dirty="0" smtClean="0"/>
            <a:t>CPO recognizes employers who meet CPO criteria</a:t>
          </a:r>
        </a:p>
      </dgm:t>
    </dgm:pt>
    <dgm:pt modelId="{C27DC00F-16F7-4534-A56F-2EC4F5DC996E}" type="parTrans" cxnId="{DE2E7619-0E84-4614-9225-461DC1E064B8}">
      <dgm:prSet/>
      <dgm:spPr/>
      <dgm:t>
        <a:bodyPr/>
        <a:lstStyle/>
        <a:p>
          <a:endParaRPr lang="en-CA"/>
        </a:p>
      </dgm:t>
    </dgm:pt>
    <dgm:pt modelId="{67174C28-BD0D-49F1-8DB7-4AAD1AB10DA6}" type="sibTrans" cxnId="{DE2E7619-0E84-4614-9225-461DC1E064B8}">
      <dgm:prSet/>
      <dgm:spPr/>
      <dgm:t>
        <a:bodyPr/>
        <a:lstStyle/>
        <a:p>
          <a:endParaRPr lang="en-CA"/>
        </a:p>
      </dgm:t>
    </dgm:pt>
    <dgm:pt modelId="{6590FEEA-E98D-48AD-BE30-A1D3C86D4A34}">
      <dgm:prSet phldrT="[Text]" custT="1"/>
      <dgm:spPr/>
      <dgm:t>
        <a:bodyPr/>
        <a:lstStyle/>
        <a:p>
          <a:r>
            <a:rPr lang="en-CA" sz="1400" dirty="0" smtClean="0"/>
            <a:t>Employer applies for CPO recognition</a:t>
          </a:r>
          <a:endParaRPr lang="en-CA" sz="1400" dirty="0"/>
        </a:p>
      </dgm:t>
    </dgm:pt>
    <dgm:pt modelId="{E8400EA1-CCD6-48BB-8079-70A54910DD77}" type="parTrans" cxnId="{9F164801-53D2-4724-B85E-34B5A59905D7}">
      <dgm:prSet/>
      <dgm:spPr/>
      <dgm:t>
        <a:bodyPr/>
        <a:lstStyle/>
        <a:p>
          <a:endParaRPr lang="en-CA"/>
        </a:p>
      </dgm:t>
    </dgm:pt>
    <dgm:pt modelId="{DE7AF316-F020-44E6-AA73-5FD3FFA1C11F}" type="sibTrans" cxnId="{9F164801-53D2-4724-B85E-34B5A59905D7}">
      <dgm:prSet/>
      <dgm:spPr/>
      <dgm:t>
        <a:bodyPr/>
        <a:lstStyle/>
        <a:p>
          <a:endParaRPr lang="en-CA"/>
        </a:p>
      </dgm:t>
    </dgm:pt>
    <dgm:pt modelId="{CFFD4432-EAF0-4E8E-9E87-0EEFBAF44E90}" type="pres">
      <dgm:prSet presAssocID="{DAC449BA-427B-4FEF-8F7D-7B6BE28884B3}" presName="CompostProcess" presStyleCnt="0">
        <dgm:presLayoutVars>
          <dgm:dir/>
          <dgm:resizeHandles val="exact"/>
        </dgm:presLayoutVars>
      </dgm:prSet>
      <dgm:spPr/>
    </dgm:pt>
    <dgm:pt modelId="{3CBD11CE-224C-4079-AEDC-3EDAC912E499}" type="pres">
      <dgm:prSet presAssocID="{DAC449BA-427B-4FEF-8F7D-7B6BE28884B3}" presName="arrow" presStyleLbl="bgShp" presStyleIdx="0" presStyleCnt="1"/>
      <dgm:spPr/>
    </dgm:pt>
    <dgm:pt modelId="{000080B5-E7DE-483D-A914-0DB4F40F0525}" type="pres">
      <dgm:prSet presAssocID="{DAC449BA-427B-4FEF-8F7D-7B6BE28884B3}" presName="linearProcess" presStyleCnt="0"/>
      <dgm:spPr/>
    </dgm:pt>
    <dgm:pt modelId="{6AE625F0-347A-462C-8184-955B25556D0A}" type="pres">
      <dgm:prSet presAssocID="{7F119F4C-E308-4DC0-A0D5-0275213436F9}" presName="textNode" presStyleLbl="node1" presStyleIdx="0" presStyleCnt="5" custScaleY="107226">
        <dgm:presLayoutVars>
          <dgm:bulletEnabled val="1"/>
        </dgm:presLayoutVars>
      </dgm:prSet>
      <dgm:spPr/>
      <dgm:t>
        <a:bodyPr/>
        <a:lstStyle/>
        <a:p>
          <a:endParaRPr lang="en-CA"/>
        </a:p>
      </dgm:t>
    </dgm:pt>
    <dgm:pt modelId="{AC162140-2218-40BA-9C17-10DFBB5A4EC2}" type="pres">
      <dgm:prSet presAssocID="{2E2599B3-9643-406F-AFDD-672F70540CB8}" presName="sibTrans" presStyleCnt="0"/>
      <dgm:spPr/>
    </dgm:pt>
    <dgm:pt modelId="{072F0264-8AB5-44FF-8AE3-C252E77FC8BA}" type="pres">
      <dgm:prSet presAssocID="{46E34A13-B1A2-47BB-A798-0145FFA30048}" presName="textNode" presStyleLbl="node1" presStyleIdx="1" presStyleCnt="5" custScaleX="122485" custScaleY="107226">
        <dgm:presLayoutVars>
          <dgm:bulletEnabled val="1"/>
        </dgm:presLayoutVars>
      </dgm:prSet>
      <dgm:spPr/>
      <dgm:t>
        <a:bodyPr/>
        <a:lstStyle/>
        <a:p>
          <a:endParaRPr lang="en-CA"/>
        </a:p>
      </dgm:t>
    </dgm:pt>
    <dgm:pt modelId="{78776BAF-2898-481C-B503-1019A74640AA}" type="pres">
      <dgm:prSet presAssocID="{589B0866-5637-49D0-A63C-5D609C0814BB}" presName="sibTrans" presStyleCnt="0"/>
      <dgm:spPr/>
    </dgm:pt>
    <dgm:pt modelId="{10D5AF25-12A4-4438-BB3E-A6E717E9DB67}" type="pres">
      <dgm:prSet presAssocID="{6590FEEA-E98D-48AD-BE30-A1D3C86D4A34}" presName="textNode" presStyleLbl="node1" presStyleIdx="2" presStyleCnt="5" custScaleY="107226">
        <dgm:presLayoutVars>
          <dgm:bulletEnabled val="1"/>
        </dgm:presLayoutVars>
      </dgm:prSet>
      <dgm:spPr/>
      <dgm:t>
        <a:bodyPr/>
        <a:lstStyle/>
        <a:p>
          <a:endParaRPr lang="en-CA"/>
        </a:p>
      </dgm:t>
    </dgm:pt>
    <dgm:pt modelId="{C24B02E5-3D37-41CA-8D85-D207C65D4975}" type="pres">
      <dgm:prSet presAssocID="{DE7AF316-F020-44E6-AA73-5FD3FFA1C11F}" presName="sibTrans" presStyleCnt="0"/>
      <dgm:spPr/>
    </dgm:pt>
    <dgm:pt modelId="{8D03D539-6D90-4EB8-8038-1DFFAE1C1FE0}" type="pres">
      <dgm:prSet presAssocID="{FCF87DAE-20FB-4706-B6D3-FB215ABFCE89}" presName="textNode" presStyleLbl="node1" presStyleIdx="3" presStyleCnt="5" custScaleX="139400" custScaleY="107226" custLinFactNeighborX="-34093">
        <dgm:presLayoutVars>
          <dgm:bulletEnabled val="1"/>
        </dgm:presLayoutVars>
      </dgm:prSet>
      <dgm:spPr/>
      <dgm:t>
        <a:bodyPr/>
        <a:lstStyle/>
        <a:p>
          <a:endParaRPr lang="en-CA"/>
        </a:p>
      </dgm:t>
    </dgm:pt>
    <dgm:pt modelId="{7EC32E23-097E-4034-86D9-174BDCBE270F}" type="pres">
      <dgm:prSet presAssocID="{5F5943DF-F002-45A8-A506-0929EC3EF59D}" presName="sibTrans" presStyleCnt="0"/>
      <dgm:spPr/>
    </dgm:pt>
    <dgm:pt modelId="{B2E9C2B5-ACBF-4512-901A-C4F4BD84D2DC}" type="pres">
      <dgm:prSet presAssocID="{97A0D470-7FE7-4A85-B751-F0955171B3CC}" presName="textNode" presStyleLbl="node1" presStyleIdx="4" presStyleCnt="5" custScaleX="107680" custScaleY="107226" custLinFactNeighborX="-29375">
        <dgm:presLayoutVars>
          <dgm:bulletEnabled val="1"/>
        </dgm:presLayoutVars>
      </dgm:prSet>
      <dgm:spPr/>
      <dgm:t>
        <a:bodyPr/>
        <a:lstStyle/>
        <a:p>
          <a:endParaRPr lang="en-CA"/>
        </a:p>
      </dgm:t>
    </dgm:pt>
  </dgm:ptLst>
  <dgm:cxnLst>
    <dgm:cxn modelId="{DE2E7619-0E84-4614-9225-461DC1E064B8}" srcId="{DAC449BA-427B-4FEF-8F7D-7B6BE28884B3}" destId="{97A0D470-7FE7-4A85-B751-F0955171B3CC}" srcOrd="4" destOrd="0" parTransId="{C27DC00F-16F7-4534-A56F-2EC4F5DC996E}" sibTransId="{67174C28-BD0D-49F1-8DB7-4AAD1AB10DA6}"/>
    <dgm:cxn modelId="{65509C73-12C2-46EF-96DF-5747B16CBB21}" type="presOf" srcId="{DAC449BA-427B-4FEF-8F7D-7B6BE28884B3}" destId="{CFFD4432-EAF0-4E8E-9E87-0EEFBAF44E90}" srcOrd="0" destOrd="0" presId="urn:microsoft.com/office/officeart/2005/8/layout/hProcess9"/>
    <dgm:cxn modelId="{9F164801-53D2-4724-B85E-34B5A59905D7}" srcId="{DAC449BA-427B-4FEF-8F7D-7B6BE28884B3}" destId="{6590FEEA-E98D-48AD-BE30-A1D3C86D4A34}" srcOrd="2" destOrd="0" parTransId="{E8400EA1-CCD6-48BB-8079-70A54910DD77}" sibTransId="{DE7AF316-F020-44E6-AA73-5FD3FFA1C11F}"/>
    <dgm:cxn modelId="{3CBD355F-A729-4428-9ADC-C74BA6985EC5}" type="presOf" srcId="{6590FEEA-E98D-48AD-BE30-A1D3C86D4A34}" destId="{10D5AF25-12A4-4438-BB3E-A6E717E9DB67}" srcOrd="0" destOrd="0" presId="urn:microsoft.com/office/officeart/2005/8/layout/hProcess9"/>
    <dgm:cxn modelId="{EE2FF56D-2507-43F1-BFFF-1BEF4A75AF15}" type="presOf" srcId="{97A0D470-7FE7-4A85-B751-F0955171B3CC}" destId="{B2E9C2B5-ACBF-4512-901A-C4F4BD84D2DC}" srcOrd="0" destOrd="0" presId="urn:microsoft.com/office/officeart/2005/8/layout/hProcess9"/>
    <dgm:cxn modelId="{EC231932-C306-4AE9-9725-F891553F58CB}" type="presOf" srcId="{7F119F4C-E308-4DC0-A0D5-0275213436F9}" destId="{6AE625F0-347A-462C-8184-955B25556D0A}" srcOrd="0" destOrd="0" presId="urn:microsoft.com/office/officeart/2005/8/layout/hProcess9"/>
    <dgm:cxn modelId="{318C1AF7-5707-40DE-9854-2712847FDA0E}" srcId="{DAC449BA-427B-4FEF-8F7D-7B6BE28884B3}" destId="{46E34A13-B1A2-47BB-A798-0145FFA30048}" srcOrd="1" destOrd="0" parTransId="{46048650-F089-4AF9-BCFA-39AC21CD8BFF}" sibTransId="{589B0866-5637-49D0-A63C-5D609C0814BB}"/>
    <dgm:cxn modelId="{46CD49B2-9631-4DED-9E6E-8D6C5694DF59}" type="presOf" srcId="{FCF87DAE-20FB-4706-B6D3-FB215ABFCE89}" destId="{8D03D539-6D90-4EB8-8038-1DFFAE1C1FE0}" srcOrd="0" destOrd="0" presId="urn:microsoft.com/office/officeart/2005/8/layout/hProcess9"/>
    <dgm:cxn modelId="{008DBC16-46D5-4A90-A582-1774334DF1D5}" srcId="{DAC449BA-427B-4FEF-8F7D-7B6BE28884B3}" destId="{FCF87DAE-20FB-4706-B6D3-FB215ABFCE89}" srcOrd="3" destOrd="0" parTransId="{538FE1DB-0194-477E-91F4-E1187319FD3C}" sibTransId="{5F5943DF-F002-45A8-A506-0929EC3EF59D}"/>
    <dgm:cxn modelId="{6399188B-A490-4BC2-83DE-8FF9870E6548}" srcId="{DAC449BA-427B-4FEF-8F7D-7B6BE28884B3}" destId="{7F119F4C-E308-4DC0-A0D5-0275213436F9}" srcOrd="0" destOrd="0" parTransId="{E259FFB7-3764-47BB-888B-3C2316EC8A26}" sibTransId="{2E2599B3-9643-406F-AFDD-672F70540CB8}"/>
    <dgm:cxn modelId="{5582F733-6369-462E-8096-CB71D300D826}" type="presOf" srcId="{46E34A13-B1A2-47BB-A798-0145FFA30048}" destId="{072F0264-8AB5-44FF-8AE3-C252E77FC8BA}" srcOrd="0" destOrd="0" presId="urn:microsoft.com/office/officeart/2005/8/layout/hProcess9"/>
    <dgm:cxn modelId="{7FB96775-6B7D-4DA3-8942-8D4E67A01026}" type="presParOf" srcId="{CFFD4432-EAF0-4E8E-9E87-0EEFBAF44E90}" destId="{3CBD11CE-224C-4079-AEDC-3EDAC912E499}" srcOrd="0" destOrd="0" presId="urn:microsoft.com/office/officeart/2005/8/layout/hProcess9"/>
    <dgm:cxn modelId="{5CD6B291-E56D-4D1F-944C-ECE3D37DB19C}" type="presParOf" srcId="{CFFD4432-EAF0-4E8E-9E87-0EEFBAF44E90}" destId="{000080B5-E7DE-483D-A914-0DB4F40F0525}" srcOrd="1" destOrd="0" presId="urn:microsoft.com/office/officeart/2005/8/layout/hProcess9"/>
    <dgm:cxn modelId="{B6E14F12-ECE3-4567-8C15-6D8101CCD2F4}" type="presParOf" srcId="{000080B5-E7DE-483D-A914-0DB4F40F0525}" destId="{6AE625F0-347A-462C-8184-955B25556D0A}" srcOrd="0" destOrd="0" presId="urn:microsoft.com/office/officeart/2005/8/layout/hProcess9"/>
    <dgm:cxn modelId="{088977E2-9FD6-47A4-B790-FB06809121A8}" type="presParOf" srcId="{000080B5-E7DE-483D-A914-0DB4F40F0525}" destId="{AC162140-2218-40BA-9C17-10DFBB5A4EC2}" srcOrd="1" destOrd="0" presId="urn:microsoft.com/office/officeart/2005/8/layout/hProcess9"/>
    <dgm:cxn modelId="{6B8F4B1A-C069-49DE-A358-89D24CE7F575}" type="presParOf" srcId="{000080B5-E7DE-483D-A914-0DB4F40F0525}" destId="{072F0264-8AB5-44FF-8AE3-C252E77FC8BA}" srcOrd="2" destOrd="0" presId="urn:microsoft.com/office/officeart/2005/8/layout/hProcess9"/>
    <dgm:cxn modelId="{0919774E-403A-48F0-B249-4024E19B82CE}" type="presParOf" srcId="{000080B5-E7DE-483D-A914-0DB4F40F0525}" destId="{78776BAF-2898-481C-B503-1019A74640AA}" srcOrd="3" destOrd="0" presId="urn:microsoft.com/office/officeart/2005/8/layout/hProcess9"/>
    <dgm:cxn modelId="{7ED60959-C033-463B-8BF2-6B3BAFD52131}" type="presParOf" srcId="{000080B5-E7DE-483D-A914-0DB4F40F0525}" destId="{10D5AF25-12A4-4438-BB3E-A6E717E9DB67}" srcOrd="4" destOrd="0" presId="urn:microsoft.com/office/officeart/2005/8/layout/hProcess9"/>
    <dgm:cxn modelId="{B68161D4-EADC-4F3C-B3BA-E16907FE8A0E}" type="presParOf" srcId="{000080B5-E7DE-483D-A914-0DB4F40F0525}" destId="{C24B02E5-3D37-41CA-8D85-D207C65D4975}" srcOrd="5" destOrd="0" presId="urn:microsoft.com/office/officeart/2005/8/layout/hProcess9"/>
    <dgm:cxn modelId="{EAB2C524-944F-4414-81ED-59EB8D19AAF6}" type="presParOf" srcId="{000080B5-E7DE-483D-A914-0DB4F40F0525}" destId="{8D03D539-6D90-4EB8-8038-1DFFAE1C1FE0}" srcOrd="6" destOrd="0" presId="urn:microsoft.com/office/officeart/2005/8/layout/hProcess9"/>
    <dgm:cxn modelId="{0FCBB120-6F7F-4D9A-A7E6-57433EF911C9}" type="presParOf" srcId="{000080B5-E7DE-483D-A914-0DB4F40F0525}" destId="{7EC32E23-097E-4034-86D9-174BDCBE270F}" srcOrd="7" destOrd="0" presId="urn:microsoft.com/office/officeart/2005/8/layout/hProcess9"/>
    <dgm:cxn modelId="{BECC8861-C32C-4520-B96C-E6E2E899D944}" type="presParOf" srcId="{000080B5-E7DE-483D-A914-0DB4F40F0525}" destId="{B2E9C2B5-ACBF-4512-901A-C4F4BD84D2DC}" srcOrd="8"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0F21B4-8D5A-4629-817A-CF89DD28CFCB}"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CA"/>
        </a:p>
      </dgm:t>
    </dgm:pt>
    <dgm:pt modelId="{DF8079BC-CD5C-4574-AFBC-8B6A5E2EA4A7}">
      <dgm:prSet phldrT="[Text]" custT="1"/>
      <dgm:spPr/>
      <dgm:t>
        <a:bodyPr/>
        <a:lstStyle/>
        <a:p>
          <a:r>
            <a:rPr lang="en-CA" sz="1600" dirty="0" smtClean="0"/>
            <a:t>Accreditation Standard</a:t>
          </a:r>
          <a:endParaRPr lang="en-CA" sz="1600" dirty="0"/>
        </a:p>
      </dgm:t>
    </dgm:pt>
    <dgm:pt modelId="{91AAC5EE-D778-4B84-9D07-77F5EF7FAB34}" type="parTrans" cxnId="{D61B27AD-102C-4EB3-8D86-1DBAE03F6C4D}">
      <dgm:prSet/>
      <dgm:spPr/>
      <dgm:t>
        <a:bodyPr/>
        <a:lstStyle/>
        <a:p>
          <a:endParaRPr lang="en-CA"/>
        </a:p>
      </dgm:t>
    </dgm:pt>
    <dgm:pt modelId="{2AEF68F3-D7F7-45C9-8F2F-1384B34B0BEF}" type="sibTrans" cxnId="{D61B27AD-102C-4EB3-8D86-1DBAE03F6C4D}">
      <dgm:prSet/>
      <dgm:spPr/>
      <dgm:t>
        <a:bodyPr/>
        <a:lstStyle/>
        <a:p>
          <a:endParaRPr lang="en-CA"/>
        </a:p>
      </dgm:t>
    </dgm:pt>
    <dgm:pt modelId="{4EA0772C-26D5-49B6-AE2E-F8BB96D41E59}">
      <dgm:prSet phldrT="[Text]" custT="1"/>
      <dgm:spPr/>
      <dgm:t>
        <a:bodyPr/>
        <a:lstStyle/>
        <a:p>
          <a:r>
            <a:rPr lang="en-CA" sz="1200" dirty="0" smtClean="0"/>
            <a:t>Respondents were generally supportive of the draft standard and did not ask for major changes.</a:t>
          </a:r>
          <a:endParaRPr lang="en-CA" sz="1200" dirty="0"/>
        </a:p>
      </dgm:t>
    </dgm:pt>
    <dgm:pt modelId="{DBBA857F-AEB7-433C-BC19-E29EF649FD9C}" type="parTrans" cxnId="{FF88DBB5-90D4-42DE-8592-CF476294AC3F}">
      <dgm:prSet/>
      <dgm:spPr/>
      <dgm:t>
        <a:bodyPr/>
        <a:lstStyle/>
        <a:p>
          <a:endParaRPr lang="en-CA"/>
        </a:p>
      </dgm:t>
    </dgm:pt>
    <dgm:pt modelId="{03D77647-1D25-4A5A-A206-49918C5D9C9F}" type="sibTrans" cxnId="{FF88DBB5-90D4-42DE-8592-CF476294AC3F}">
      <dgm:prSet/>
      <dgm:spPr/>
      <dgm:t>
        <a:bodyPr/>
        <a:lstStyle/>
        <a:p>
          <a:endParaRPr lang="en-CA"/>
        </a:p>
      </dgm:t>
    </dgm:pt>
    <dgm:pt modelId="{59C0B871-A53D-46D5-A7B8-74846D0792E4}">
      <dgm:prSet phldrT="[Text]" custT="1"/>
      <dgm:spPr/>
      <dgm:t>
        <a:bodyPr/>
        <a:lstStyle/>
        <a:p>
          <a:r>
            <a:rPr lang="en-CA" sz="1200" dirty="0" smtClean="0"/>
            <a:t>Respondents generally felt that the draft standard provides sufficient flexibility for the development and implementation of OHSMS for workplaces of all sizes and for all business sectors.  </a:t>
          </a:r>
          <a:endParaRPr lang="en-CA" sz="1200" dirty="0"/>
        </a:p>
      </dgm:t>
    </dgm:pt>
    <dgm:pt modelId="{7886B4A2-B4B1-455A-AB58-E33CAAA338C6}" type="parTrans" cxnId="{CCC91917-5952-4C21-80E9-EF63B83CE5CC}">
      <dgm:prSet/>
      <dgm:spPr/>
      <dgm:t>
        <a:bodyPr/>
        <a:lstStyle/>
        <a:p>
          <a:endParaRPr lang="en-CA"/>
        </a:p>
      </dgm:t>
    </dgm:pt>
    <dgm:pt modelId="{2B1C1B89-0EF5-4CBA-8FA3-BA608CBB6E82}" type="sibTrans" cxnId="{CCC91917-5952-4C21-80E9-EF63B83CE5CC}">
      <dgm:prSet/>
      <dgm:spPr/>
      <dgm:t>
        <a:bodyPr/>
        <a:lstStyle/>
        <a:p>
          <a:endParaRPr lang="en-CA"/>
        </a:p>
      </dgm:t>
    </dgm:pt>
    <dgm:pt modelId="{3A4232C1-06A7-4349-8DC8-1E606FF08246}">
      <dgm:prSet phldrT="[Text]" custT="1"/>
      <dgm:spPr/>
      <dgm:t>
        <a:bodyPr/>
        <a:lstStyle/>
        <a:p>
          <a:r>
            <a:rPr lang="en-CA" sz="1600" dirty="0" smtClean="0"/>
            <a:t>Employer Incentives</a:t>
          </a:r>
          <a:endParaRPr lang="en-CA" sz="1600" dirty="0"/>
        </a:p>
      </dgm:t>
    </dgm:pt>
    <dgm:pt modelId="{86DD555F-3353-4319-8B71-F83F88EBC308}" type="parTrans" cxnId="{F4E024C3-6D91-4537-8309-B74E2B533BAE}">
      <dgm:prSet/>
      <dgm:spPr/>
      <dgm:t>
        <a:bodyPr/>
        <a:lstStyle/>
        <a:p>
          <a:endParaRPr lang="en-CA"/>
        </a:p>
      </dgm:t>
    </dgm:pt>
    <dgm:pt modelId="{7B0AC056-782F-4AD7-8C3B-5CFAFCBB0130}" type="sibTrans" cxnId="{F4E024C3-6D91-4537-8309-B74E2B533BAE}">
      <dgm:prSet/>
      <dgm:spPr/>
      <dgm:t>
        <a:bodyPr/>
        <a:lstStyle/>
        <a:p>
          <a:endParaRPr lang="en-CA"/>
        </a:p>
      </dgm:t>
    </dgm:pt>
    <dgm:pt modelId="{2BFA9176-BD46-49F7-BCA9-25B954FB04DA}">
      <dgm:prSet phldrT="[Text]" custT="1"/>
      <dgm:spPr/>
      <dgm:t>
        <a:bodyPr/>
        <a:lstStyle/>
        <a:p>
          <a:r>
            <a:rPr lang="en-CA" sz="1200" dirty="0" smtClean="0">
              <a:solidFill>
                <a:schemeClr val="tx1"/>
              </a:solidFill>
            </a:rPr>
            <a:t>Most employers feel that financial incentives (e.g. premium reductions) are necessary to incent participation. </a:t>
          </a:r>
          <a:endParaRPr lang="en-CA" sz="1200" dirty="0">
            <a:solidFill>
              <a:schemeClr val="tx1"/>
            </a:solidFill>
          </a:endParaRPr>
        </a:p>
      </dgm:t>
    </dgm:pt>
    <dgm:pt modelId="{8A837D74-1CA6-4987-879C-B68DF9E84B52}" type="parTrans" cxnId="{EE9FFD5D-9557-4747-A2EE-D3E442AC9E2C}">
      <dgm:prSet/>
      <dgm:spPr/>
      <dgm:t>
        <a:bodyPr/>
        <a:lstStyle/>
        <a:p>
          <a:endParaRPr lang="en-CA"/>
        </a:p>
      </dgm:t>
    </dgm:pt>
    <dgm:pt modelId="{AF08DDE1-957E-4A95-BC10-055FF2685AE7}" type="sibTrans" cxnId="{EE9FFD5D-9557-4747-A2EE-D3E442AC9E2C}">
      <dgm:prSet/>
      <dgm:spPr/>
      <dgm:t>
        <a:bodyPr/>
        <a:lstStyle/>
        <a:p>
          <a:endParaRPr lang="en-CA"/>
        </a:p>
      </dgm:t>
    </dgm:pt>
    <dgm:pt modelId="{0BFE57E9-5BE6-4C13-A847-560DBDA3FE2E}">
      <dgm:prSet phldrT="[Text]" custT="1"/>
      <dgm:spPr/>
      <dgm:t>
        <a:bodyPr/>
        <a:lstStyle/>
        <a:p>
          <a:r>
            <a:rPr lang="en-CA" sz="1600" dirty="0" smtClean="0"/>
            <a:t>Alignment with Prevention Programs</a:t>
          </a:r>
          <a:endParaRPr lang="en-CA" sz="1600" dirty="0"/>
        </a:p>
      </dgm:t>
    </dgm:pt>
    <dgm:pt modelId="{B7EB1174-C7B6-4A43-934C-5579083BC351}" type="parTrans" cxnId="{52B2D4A6-BE69-4E12-878F-F54AB8C329D3}">
      <dgm:prSet/>
      <dgm:spPr/>
      <dgm:t>
        <a:bodyPr/>
        <a:lstStyle/>
        <a:p>
          <a:endParaRPr lang="en-CA"/>
        </a:p>
      </dgm:t>
    </dgm:pt>
    <dgm:pt modelId="{793D9697-F9A5-458A-B7A7-04B233314924}" type="sibTrans" cxnId="{52B2D4A6-BE69-4E12-878F-F54AB8C329D3}">
      <dgm:prSet/>
      <dgm:spPr/>
      <dgm:t>
        <a:bodyPr/>
        <a:lstStyle/>
        <a:p>
          <a:endParaRPr lang="en-CA"/>
        </a:p>
      </dgm:t>
    </dgm:pt>
    <dgm:pt modelId="{6AD456AF-74A9-41C8-B95B-D35AF21AD506}">
      <dgm:prSet phldrT="[Text]" custT="1"/>
      <dgm:spPr/>
      <dgm:t>
        <a:bodyPr/>
        <a:lstStyle/>
        <a:p>
          <a:r>
            <a:rPr lang="en-CA" sz="1200" dirty="0" smtClean="0"/>
            <a:t>Stakeholders have generally been supportive of the idea of aligning this program with the existing WSIB prevention programs</a:t>
          </a:r>
          <a:r>
            <a:rPr lang="en-CA" sz="1000" dirty="0" smtClean="0"/>
            <a:t>.</a:t>
          </a:r>
          <a:endParaRPr lang="en-CA" sz="1000" dirty="0"/>
        </a:p>
      </dgm:t>
    </dgm:pt>
    <dgm:pt modelId="{F7126EE4-C8EA-409C-A891-192B52AFB15B}" type="parTrans" cxnId="{78126F26-2E0A-4984-8BD1-9237BA4C8D45}">
      <dgm:prSet/>
      <dgm:spPr/>
      <dgm:t>
        <a:bodyPr/>
        <a:lstStyle/>
        <a:p>
          <a:endParaRPr lang="en-CA"/>
        </a:p>
      </dgm:t>
    </dgm:pt>
    <dgm:pt modelId="{E4BF5F48-F07D-46B3-8B56-551264F75290}" type="sibTrans" cxnId="{78126F26-2E0A-4984-8BD1-9237BA4C8D45}">
      <dgm:prSet/>
      <dgm:spPr/>
      <dgm:t>
        <a:bodyPr/>
        <a:lstStyle/>
        <a:p>
          <a:endParaRPr lang="en-CA"/>
        </a:p>
      </dgm:t>
    </dgm:pt>
    <dgm:pt modelId="{6D5780B3-C652-4994-B60D-E84106BB3F20}">
      <dgm:prSet phldrT="[Text]" custT="1"/>
      <dgm:spPr/>
      <dgm:t>
        <a:bodyPr/>
        <a:lstStyle/>
        <a:p>
          <a:r>
            <a:rPr lang="en-US" sz="1200" dirty="0" smtClean="0"/>
            <a:t>Some respondents noted that the draft standard aligns with those that are most internationally recognized as best practice.</a:t>
          </a:r>
          <a:endParaRPr lang="en-CA" sz="1200" dirty="0"/>
        </a:p>
      </dgm:t>
    </dgm:pt>
    <dgm:pt modelId="{FE5C46DE-D0D0-4180-B39E-76B2318E92C6}" type="parTrans" cxnId="{2EA9B9EB-E191-4BC8-A2BB-5E434534ADA6}">
      <dgm:prSet/>
      <dgm:spPr/>
      <dgm:t>
        <a:bodyPr/>
        <a:lstStyle/>
        <a:p>
          <a:endParaRPr lang="en-CA"/>
        </a:p>
      </dgm:t>
    </dgm:pt>
    <dgm:pt modelId="{9C338F01-C4C3-4471-BC61-54CCBE970BC1}" type="sibTrans" cxnId="{2EA9B9EB-E191-4BC8-A2BB-5E434534ADA6}">
      <dgm:prSet/>
      <dgm:spPr/>
      <dgm:t>
        <a:bodyPr/>
        <a:lstStyle/>
        <a:p>
          <a:endParaRPr lang="en-CA"/>
        </a:p>
      </dgm:t>
    </dgm:pt>
    <dgm:pt modelId="{F3A185DC-F0E1-4CA2-A71B-66A66C134F80}">
      <dgm:prSet phldrT="[Text]" custT="1"/>
      <dgm:spPr/>
      <dgm:t>
        <a:bodyPr/>
        <a:lstStyle/>
        <a:p>
          <a:r>
            <a:rPr lang="en-CA" sz="1200" dirty="0" smtClean="0">
              <a:solidFill>
                <a:schemeClr val="tx1"/>
              </a:solidFill>
            </a:rPr>
            <a:t>Other stakeholders are supportive of financial assistance, or other methods to assist in implementing an OHSMS (e.g., an excellence fund). </a:t>
          </a:r>
          <a:endParaRPr lang="en-CA" sz="1200" dirty="0">
            <a:solidFill>
              <a:schemeClr val="tx1"/>
            </a:solidFill>
          </a:endParaRPr>
        </a:p>
      </dgm:t>
    </dgm:pt>
    <dgm:pt modelId="{AB7F49F8-0F5A-4FD5-BD75-6F2280865E5C}" type="parTrans" cxnId="{C1EC1AD8-8AAA-4C7A-ACCA-09157193A3B6}">
      <dgm:prSet/>
      <dgm:spPr/>
      <dgm:t>
        <a:bodyPr/>
        <a:lstStyle/>
        <a:p>
          <a:endParaRPr lang="en-CA"/>
        </a:p>
      </dgm:t>
    </dgm:pt>
    <dgm:pt modelId="{063D579A-A532-4D38-901B-B548CB952036}" type="sibTrans" cxnId="{C1EC1AD8-8AAA-4C7A-ACCA-09157193A3B6}">
      <dgm:prSet/>
      <dgm:spPr/>
      <dgm:t>
        <a:bodyPr/>
        <a:lstStyle/>
        <a:p>
          <a:endParaRPr lang="en-CA"/>
        </a:p>
      </dgm:t>
    </dgm:pt>
    <dgm:pt modelId="{54735DBB-438D-4C45-9907-0528C0900787}">
      <dgm:prSet phldrT="[Text]" custT="1"/>
      <dgm:spPr/>
      <dgm:t>
        <a:bodyPr/>
        <a:lstStyle/>
        <a:p>
          <a:r>
            <a:rPr lang="en-CA" sz="1200" dirty="0" smtClean="0"/>
            <a:t>Lack of time/money/expertise were seen as biggest barriers to participating. </a:t>
          </a:r>
          <a:endParaRPr lang="en-CA" sz="1200" dirty="0"/>
        </a:p>
      </dgm:t>
    </dgm:pt>
    <dgm:pt modelId="{AEF0CC57-7E03-48BD-83C5-9C533DD86609}" type="parTrans" cxnId="{00FE5B30-62F3-48C1-90A5-78BD77970238}">
      <dgm:prSet/>
      <dgm:spPr/>
      <dgm:t>
        <a:bodyPr/>
        <a:lstStyle/>
        <a:p>
          <a:endParaRPr lang="en-CA"/>
        </a:p>
      </dgm:t>
    </dgm:pt>
    <dgm:pt modelId="{EDB83AFA-ABA3-45B7-8208-D5BB520DE0D6}" type="sibTrans" cxnId="{00FE5B30-62F3-48C1-90A5-78BD77970238}">
      <dgm:prSet/>
      <dgm:spPr/>
      <dgm:t>
        <a:bodyPr/>
        <a:lstStyle/>
        <a:p>
          <a:endParaRPr lang="en-CA"/>
        </a:p>
      </dgm:t>
    </dgm:pt>
    <dgm:pt modelId="{BB99A4D2-86DA-46A4-A5D9-AE63B4F12E07}" type="pres">
      <dgm:prSet presAssocID="{260F21B4-8D5A-4629-817A-CF89DD28CFCB}" presName="linear" presStyleCnt="0">
        <dgm:presLayoutVars>
          <dgm:dir/>
          <dgm:animLvl val="lvl"/>
          <dgm:resizeHandles val="exact"/>
        </dgm:presLayoutVars>
      </dgm:prSet>
      <dgm:spPr/>
      <dgm:t>
        <a:bodyPr/>
        <a:lstStyle/>
        <a:p>
          <a:endParaRPr lang="en-CA"/>
        </a:p>
      </dgm:t>
    </dgm:pt>
    <dgm:pt modelId="{3ACE0207-B87A-4088-A196-4AF314360787}" type="pres">
      <dgm:prSet presAssocID="{DF8079BC-CD5C-4574-AFBC-8B6A5E2EA4A7}" presName="parentLin" presStyleCnt="0"/>
      <dgm:spPr/>
      <dgm:t>
        <a:bodyPr/>
        <a:lstStyle/>
        <a:p>
          <a:endParaRPr lang="en-CA"/>
        </a:p>
      </dgm:t>
    </dgm:pt>
    <dgm:pt modelId="{684CEDAB-350C-423D-80D6-C14CCB12069E}" type="pres">
      <dgm:prSet presAssocID="{DF8079BC-CD5C-4574-AFBC-8B6A5E2EA4A7}" presName="parentLeftMargin" presStyleLbl="node1" presStyleIdx="0" presStyleCnt="3"/>
      <dgm:spPr/>
      <dgm:t>
        <a:bodyPr/>
        <a:lstStyle/>
        <a:p>
          <a:endParaRPr lang="en-CA"/>
        </a:p>
      </dgm:t>
    </dgm:pt>
    <dgm:pt modelId="{6AF50943-8EBB-4A54-986A-C683DF00259F}" type="pres">
      <dgm:prSet presAssocID="{DF8079BC-CD5C-4574-AFBC-8B6A5E2EA4A7}" presName="parentText" presStyleLbl="node1" presStyleIdx="0" presStyleCnt="3" custScaleY="53087" custLinFactNeighborX="-100000" custLinFactNeighborY="-12858">
        <dgm:presLayoutVars>
          <dgm:chMax val="0"/>
          <dgm:bulletEnabled val="1"/>
        </dgm:presLayoutVars>
      </dgm:prSet>
      <dgm:spPr/>
      <dgm:t>
        <a:bodyPr/>
        <a:lstStyle/>
        <a:p>
          <a:endParaRPr lang="en-CA"/>
        </a:p>
      </dgm:t>
    </dgm:pt>
    <dgm:pt modelId="{AD560D5F-22ED-4796-996C-AF5AFE0B40C5}" type="pres">
      <dgm:prSet presAssocID="{DF8079BC-CD5C-4574-AFBC-8B6A5E2EA4A7}" presName="negativeSpace" presStyleCnt="0"/>
      <dgm:spPr/>
      <dgm:t>
        <a:bodyPr/>
        <a:lstStyle/>
        <a:p>
          <a:endParaRPr lang="en-CA"/>
        </a:p>
      </dgm:t>
    </dgm:pt>
    <dgm:pt modelId="{AC5BD3C6-D09A-4A4B-AC87-A10B075BDE4E}" type="pres">
      <dgm:prSet presAssocID="{DF8079BC-CD5C-4574-AFBC-8B6A5E2EA4A7}" presName="childText" presStyleLbl="conFgAcc1" presStyleIdx="0" presStyleCnt="3" custLinFactNeighborY="6390">
        <dgm:presLayoutVars>
          <dgm:bulletEnabled val="1"/>
        </dgm:presLayoutVars>
      </dgm:prSet>
      <dgm:spPr/>
      <dgm:t>
        <a:bodyPr/>
        <a:lstStyle/>
        <a:p>
          <a:endParaRPr lang="en-CA"/>
        </a:p>
      </dgm:t>
    </dgm:pt>
    <dgm:pt modelId="{6C3EB2F3-902E-48AC-A20A-DBB445B063A1}" type="pres">
      <dgm:prSet presAssocID="{2AEF68F3-D7F7-45C9-8F2F-1384B34B0BEF}" presName="spaceBetweenRectangles" presStyleCnt="0"/>
      <dgm:spPr/>
      <dgm:t>
        <a:bodyPr/>
        <a:lstStyle/>
        <a:p>
          <a:endParaRPr lang="en-CA"/>
        </a:p>
      </dgm:t>
    </dgm:pt>
    <dgm:pt modelId="{86955B80-B5E4-4B57-A3FA-080266E28B89}" type="pres">
      <dgm:prSet presAssocID="{3A4232C1-06A7-4349-8DC8-1E606FF08246}" presName="parentLin" presStyleCnt="0"/>
      <dgm:spPr/>
      <dgm:t>
        <a:bodyPr/>
        <a:lstStyle/>
        <a:p>
          <a:endParaRPr lang="en-CA"/>
        </a:p>
      </dgm:t>
    </dgm:pt>
    <dgm:pt modelId="{26FBF0F5-3910-406C-BF4F-E19A988687C7}" type="pres">
      <dgm:prSet presAssocID="{3A4232C1-06A7-4349-8DC8-1E606FF08246}" presName="parentLeftMargin" presStyleLbl="node1" presStyleIdx="0" presStyleCnt="3"/>
      <dgm:spPr/>
      <dgm:t>
        <a:bodyPr/>
        <a:lstStyle/>
        <a:p>
          <a:endParaRPr lang="en-CA"/>
        </a:p>
      </dgm:t>
    </dgm:pt>
    <dgm:pt modelId="{DCE9AFD5-46A2-4618-BBB9-ECE782E52529}" type="pres">
      <dgm:prSet presAssocID="{3A4232C1-06A7-4349-8DC8-1E606FF08246}" presName="parentText" presStyleLbl="node1" presStyleIdx="1" presStyleCnt="3" custScaleY="61958" custLinFactNeighborX="-100000" custLinFactNeighborY="10520">
        <dgm:presLayoutVars>
          <dgm:chMax val="0"/>
          <dgm:bulletEnabled val="1"/>
        </dgm:presLayoutVars>
      </dgm:prSet>
      <dgm:spPr/>
      <dgm:t>
        <a:bodyPr/>
        <a:lstStyle/>
        <a:p>
          <a:endParaRPr lang="en-CA"/>
        </a:p>
      </dgm:t>
    </dgm:pt>
    <dgm:pt modelId="{3CEAC536-1DC4-463F-BF98-1B970C2E7B7E}" type="pres">
      <dgm:prSet presAssocID="{3A4232C1-06A7-4349-8DC8-1E606FF08246}" presName="negativeSpace" presStyleCnt="0"/>
      <dgm:spPr/>
      <dgm:t>
        <a:bodyPr/>
        <a:lstStyle/>
        <a:p>
          <a:endParaRPr lang="en-CA"/>
        </a:p>
      </dgm:t>
    </dgm:pt>
    <dgm:pt modelId="{ACA25859-A26D-45AF-A39A-4E000C080781}" type="pres">
      <dgm:prSet presAssocID="{3A4232C1-06A7-4349-8DC8-1E606FF08246}" presName="childText" presStyleLbl="conFgAcc1" presStyleIdx="1" presStyleCnt="3">
        <dgm:presLayoutVars>
          <dgm:bulletEnabled val="1"/>
        </dgm:presLayoutVars>
      </dgm:prSet>
      <dgm:spPr/>
      <dgm:t>
        <a:bodyPr/>
        <a:lstStyle/>
        <a:p>
          <a:endParaRPr lang="en-CA"/>
        </a:p>
      </dgm:t>
    </dgm:pt>
    <dgm:pt modelId="{232C172F-17CA-4527-A11F-AF70DDEE087D}" type="pres">
      <dgm:prSet presAssocID="{7B0AC056-782F-4AD7-8C3B-5CFAFCBB0130}" presName="spaceBetweenRectangles" presStyleCnt="0"/>
      <dgm:spPr/>
      <dgm:t>
        <a:bodyPr/>
        <a:lstStyle/>
        <a:p>
          <a:endParaRPr lang="en-CA"/>
        </a:p>
      </dgm:t>
    </dgm:pt>
    <dgm:pt modelId="{3E0A97F9-239E-4C91-8140-C31336DAAF8C}" type="pres">
      <dgm:prSet presAssocID="{0BFE57E9-5BE6-4C13-A847-560DBDA3FE2E}" presName="parentLin" presStyleCnt="0"/>
      <dgm:spPr/>
      <dgm:t>
        <a:bodyPr/>
        <a:lstStyle/>
        <a:p>
          <a:endParaRPr lang="en-CA"/>
        </a:p>
      </dgm:t>
    </dgm:pt>
    <dgm:pt modelId="{4DE9EA46-54D2-4B59-9B3B-AEA22F92B49F}" type="pres">
      <dgm:prSet presAssocID="{0BFE57E9-5BE6-4C13-A847-560DBDA3FE2E}" presName="parentLeftMargin" presStyleLbl="node1" presStyleIdx="1" presStyleCnt="3"/>
      <dgm:spPr/>
      <dgm:t>
        <a:bodyPr/>
        <a:lstStyle/>
        <a:p>
          <a:endParaRPr lang="en-CA"/>
        </a:p>
      </dgm:t>
    </dgm:pt>
    <dgm:pt modelId="{C9C5A005-85B2-4B08-ACD4-A704DD2348CE}" type="pres">
      <dgm:prSet presAssocID="{0BFE57E9-5BE6-4C13-A847-560DBDA3FE2E}" presName="parentText" presStyleLbl="node1" presStyleIdx="2" presStyleCnt="3" custScaleY="67890" custLinFactNeighborX="-100000" custLinFactNeighborY="-4815">
        <dgm:presLayoutVars>
          <dgm:chMax val="0"/>
          <dgm:bulletEnabled val="1"/>
        </dgm:presLayoutVars>
      </dgm:prSet>
      <dgm:spPr/>
      <dgm:t>
        <a:bodyPr/>
        <a:lstStyle/>
        <a:p>
          <a:endParaRPr lang="en-CA"/>
        </a:p>
      </dgm:t>
    </dgm:pt>
    <dgm:pt modelId="{D0242783-5939-4672-A4FF-A2A4E06A2C2C}" type="pres">
      <dgm:prSet presAssocID="{0BFE57E9-5BE6-4C13-A847-560DBDA3FE2E}" presName="negativeSpace" presStyleCnt="0"/>
      <dgm:spPr/>
      <dgm:t>
        <a:bodyPr/>
        <a:lstStyle/>
        <a:p>
          <a:endParaRPr lang="en-CA"/>
        </a:p>
      </dgm:t>
    </dgm:pt>
    <dgm:pt modelId="{0333F530-8962-467E-BCE3-E0AB82692497}" type="pres">
      <dgm:prSet presAssocID="{0BFE57E9-5BE6-4C13-A847-560DBDA3FE2E}" presName="childText" presStyleLbl="conFgAcc1" presStyleIdx="2" presStyleCnt="3">
        <dgm:presLayoutVars>
          <dgm:bulletEnabled val="1"/>
        </dgm:presLayoutVars>
      </dgm:prSet>
      <dgm:spPr/>
      <dgm:t>
        <a:bodyPr/>
        <a:lstStyle/>
        <a:p>
          <a:endParaRPr lang="en-CA"/>
        </a:p>
      </dgm:t>
    </dgm:pt>
  </dgm:ptLst>
  <dgm:cxnLst>
    <dgm:cxn modelId="{D80DD547-0CF9-4DEA-858B-1CCFB1573F88}" type="presOf" srcId="{DF8079BC-CD5C-4574-AFBC-8B6A5E2EA4A7}" destId="{684CEDAB-350C-423D-80D6-C14CCB12069E}" srcOrd="0" destOrd="0" presId="urn:microsoft.com/office/officeart/2005/8/layout/list1"/>
    <dgm:cxn modelId="{D61B27AD-102C-4EB3-8D86-1DBAE03F6C4D}" srcId="{260F21B4-8D5A-4629-817A-CF89DD28CFCB}" destId="{DF8079BC-CD5C-4574-AFBC-8B6A5E2EA4A7}" srcOrd="0" destOrd="0" parTransId="{91AAC5EE-D778-4B84-9D07-77F5EF7FAB34}" sibTransId="{2AEF68F3-D7F7-45C9-8F2F-1384B34B0BEF}"/>
    <dgm:cxn modelId="{710E78AF-40C6-4846-9625-2AC2FA187C0B}" type="presOf" srcId="{0BFE57E9-5BE6-4C13-A847-560DBDA3FE2E}" destId="{4DE9EA46-54D2-4B59-9B3B-AEA22F92B49F}" srcOrd="0" destOrd="0" presId="urn:microsoft.com/office/officeart/2005/8/layout/list1"/>
    <dgm:cxn modelId="{2EA9B9EB-E191-4BC8-A2BB-5E434534ADA6}" srcId="{DF8079BC-CD5C-4574-AFBC-8B6A5E2EA4A7}" destId="{6D5780B3-C652-4994-B60D-E84106BB3F20}" srcOrd="1" destOrd="0" parTransId="{FE5C46DE-D0D0-4180-B39E-76B2318E92C6}" sibTransId="{9C338F01-C4C3-4471-BC61-54CCBE970BC1}"/>
    <dgm:cxn modelId="{8F875125-8586-4C34-9844-757C4EF58ADB}" type="presOf" srcId="{DF8079BC-CD5C-4574-AFBC-8B6A5E2EA4A7}" destId="{6AF50943-8EBB-4A54-986A-C683DF00259F}" srcOrd="1" destOrd="0" presId="urn:microsoft.com/office/officeart/2005/8/layout/list1"/>
    <dgm:cxn modelId="{60E1748C-EB4D-46BB-A935-16B8AD176470}" type="presOf" srcId="{59C0B871-A53D-46D5-A7B8-74846D0792E4}" destId="{AC5BD3C6-D09A-4A4B-AC87-A10B075BDE4E}" srcOrd="0" destOrd="2" presId="urn:microsoft.com/office/officeart/2005/8/layout/list1"/>
    <dgm:cxn modelId="{FF88DBB5-90D4-42DE-8592-CF476294AC3F}" srcId="{DF8079BC-CD5C-4574-AFBC-8B6A5E2EA4A7}" destId="{4EA0772C-26D5-49B6-AE2E-F8BB96D41E59}" srcOrd="0" destOrd="0" parTransId="{DBBA857F-AEB7-433C-BC19-E29EF649FD9C}" sibTransId="{03D77647-1D25-4A5A-A206-49918C5D9C9F}"/>
    <dgm:cxn modelId="{52B2D4A6-BE69-4E12-878F-F54AB8C329D3}" srcId="{260F21B4-8D5A-4629-817A-CF89DD28CFCB}" destId="{0BFE57E9-5BE6-4C13-A847-560DBDA3FE2E}" srcOrd="2" destOrd="0" parTransId="{B7EB1174-C7B6-4A43-934C-5579083BC351}" sibTransId="{793D9697-F9A5-458A-B7A7-04B233314924}"/>
    <dgm:cxn modelId="{168CFD9A-58D8-4F09-B3E8-41F0116EDB40}" type="presOf" srcId="{6AD456AF-74A9-41C8-B95B-D35AF21AD506}" destId="{0333F530-8962-467E-BCE3-E0AB82692497}" srcOrd="0" destOrd="0" presId="urn:microsoft.com/office/officeart/2005/8/layout/list1"/>
    <dgm:cxn modelId="{B19019F8-2499-4AC9-BE75-3B07B6867D17}" type="presOf" srcId="{4EA0772C-26D5-49B6-AE2E-F8BB96D41E59}" destId="{AC5BD3C6-D09A-4A4B-AC87-A10B075BDE4E}" srcOrd="0" destOrd="0" presId="urn:microsoft.com/office/officeart/2005/8/layout/list1"/>
    <dgm:cxn modelId="{F4E024C3-6D91-4537-8309-B74E2B533BAE}" srcId="{260F21B4-8D5A-4629-817A-CF89DD28CFCB}" destId="{3A4232C1-06A7-4349-8DC8-1E606FF08246}" srcOrd="1" destOrd="0" parTransId="{86DD555F-3353-4319-8B71-F83F88EBC308}" sibTransId="{7B0AC056-782F-4AD7-8C3B-5CFAFCBB0130}"/>
    <dgm:cxn modelId="{C1EC1AD8-8AAA-4C7A-ACCA-09157193A3B6}" srcId="{3A4232C1-06A7-4349-8DC8-1E606FF08246}" destId="{F3A185DC-F0E1-4CA2-A71B-66A66C134F80}" srcOrd="1" destOrd="0" parTransId="{AB7F49F8-0F5A-4FD5-BD75-6F2280865E5C}" sibTransId="{063D579A-A532-4D38-901B-B548CB952036}"/>
    <dgm:cxn modelId="{6C0D816C-513E-4798-867A-C196182201E5}" type="presOf" srcId="{6D5780B3-C652-4994-B60D-E84106BB3F20}" destId="{AC5BD3C6-D09A-4A4B-AC87-A10B075BDE4E}" srcOrd="0" destOrd="1" presId="urn:microsoft.com/office/officeart/2005/8/layout/list1"/>
    <dgm:cxn modelId="{A9715553-1D23-4871-9946-D94910EDE7BF}" type="presOf" srcId="{F3A185DC-F0E1-4CA2-A71B-66A66C134F80}" destId="{ACA25859-A26D-45AF-A39A-4E000C080781}" srcOrd="0" destOrd="1" presId="urn:microsoft.com/office/officeart/2005/8/layout/list1"/>
    <dgm:cxn modelId="{F320979C-9750-408C-86F5-56DEE438E993}" type="presOf" srcId="{54735DBB-438D-4C45-9907-0528C0900787}" destId="{ACA25859-A26D-45AF-A39A-4E000C080781}" srcOrd="0" destOrd="2" presId="urn:microsoft.com/office/officeart/2005/8/layout/list1"/>
    <dgm:cxn modelId="{70B5A2A1-EBA3-4193-95E7-23B6020303C1}" type="presOf" srcId="{3A4232C1-06A7-4349-8DC8-1E606FF08246}" destId="{26FBF0F5-3910-406C-BF4F-E19A988687C7}" srcOrd="0" destOrd="0" presId="urn:microsoft.com/office/officeart/2005/8/layout/list1"/>
    <dgm:cxn modelId="{00FE5B30-62F3-48C1-90A5-78BD77970238}" srcId="{3A4232C1-06A7-4349-8DC8-1E606FF08246}" destId="{54735DBB-438D-4C45-9907-0528C0900787}" srcOrd="2" destOrd="0" parTransId="{AEF0CC57-7E03-48BD-83C5-9C533DD86609}" sibTransId="{EDB83AFA-ABA3-45B7-8208-D5BB520DE0D6}"/>
    <dgm:cxn modelId="{78126F26-2E0A-4984-8BD1-9237BA4C8D45}" srcId="{0BFE57E9-5BE6-4C13-A847-560DBDA3FE2E}" destId="{6AD456AF-74A9-41C8-B95B-D35AF21AD506}" srcOrd="0" destOrd="0" parTransId="{F7126EE4-C8EA-409C-A891-192B52AFB15B}" sibTransId="{E4BF5F48-F07D-46B3-8B56-551264F75290}"/>
    <dgm:cxn modelId="{6950853E-5667-433E-926D-9FA29D155EDA}" type="presOf" srcId="{0BFE57E9-5BE6-4C13-A847-560DBDA3FE2E}" destId="{C9C5A005-85B2-4B08-ACD4-A704DD2348CE}" srcOrd="1" destOrd="0" presId="urn:microsoft.com/office/officeart/2005/8/layout/list1"/>
    <dgm:cxn modelId="{CCC91917-5952-4C21-80E9-EF63B83CE5CC}" srcId="{DF8079BC-CD5C-4574-AFBC-8B6A5E2EA4A7}" destId="{59C0B871-A53D-46D5-A7B8-74846D0792E4}" srcOrd="2" destOrd="0" parTransId="{7886B4A2-B4B1-455A-AB58-E33CAAA338C6}" sibTransId="{2B1C1B89-0EF5-4CBA-8FA3-BA608CBB6E82}"/>
    <dgm:cxn modelId="{EFE06C26-6AE3-4EA5-8DDC-6D60EEA33FC9}" type="presOf" srcId="{2BFA9176-BD46-49F7-BCA9-25B954FB04DA}" destId="{ACA25859-A26D-45AF-A39A-4E000C080781}" srcOrd="0" destOrd="0" presId="urn:microsoft.com/office/officeart/2005/8/layout/list1"/>
    <dgm:cxn modelId="{EE9FFD5D-9557-4747-A2EE-D3E442AC9E2C}" srcId="{3A4232C1-06A7-4349-8DC8-1E606FF08246}" destId="{2BFA9176-BD46-49F7-BCA9-25B954FB04DA}" srcOrd="0" destOrd="0" parTransId="{8A837D74-1CA6-4987-879C-B68DF9E84B52}" sibTransId="{AF08DDE1-957E-4A95-BC10-055FF2685AE7}"/>
    <dgm:cxn modelId="{83B04B85-FEB1-489A-8436-C0E042CC191F}" type="presOf" srcId="{260F21B4-8D5A-4629-817A-CF89DD28CFCB}" destId="{BB99A4D2-86DA-46A4-A5D9-AE63B4F12E07}" srcOrd="0" destOrd="0" presId="urn:microsoft.com/office/officeart/2005/8/layout/list1"/>
    <dgm:cxn modelId="{3A55A1A6-6820-4E97-A216-FEAFA0E87D31}" type="presOf" srcId="{3A4232C1-06A7-4349-8DC8-1E606FF08246}" destId="{DCE9AFD5-46A2-4618-BBB9-ECE782E52529}" srcOrd="1" destOrd="0" presId="urn:microsoft.com/office/officeart/2005/8/layout/list1"/>
    <dgm:cxn modelId="{9CCEC798-3D43-471B-90F9-8AF71973CD03}" type="presParOf" srcId="{BB99A4D2-86DA-46A4-A5D9-AE63B4F12E07}" destId="{3ACE0207-B87A-4088-A196-4AF314360787}" srcOrd="0" destOrd="0" presId="urn:microsoft.com/office/officeart/2005/8/layout/list1"/>
    <dgm:cxn modelId="{E6C4AF9F-BE1C-4067-B3BB-83B1B9332D6E}" type="presParOf" srcId="{3ACE0207-B87A-4088-A196-4AF314360787}" destId="{684CEDAB-350C-423D-80D6-C14CCB12069E}" srcOrd="0" destOrd="0" presId="urn:microsoft.com/office/officeart/2005/8/layout/list1"/>
    <dgm:cxn modelId="{27763AD9-2DA1-4977-BC98-BA95B713F721}" type="presParOf" srcId="{3ACE0207-B87A-4088-A196-4AF314360787}" destId="{6AF50943-8EBB-4A54-986A-C683DF00259F}" srcOrd="1" destOrd="0" presId="urn:microsoft.com/office/officeart/2005/8/layout/list1"/>
    <dgm:cxn modelId="{9E538706-3CFB-4DC6-8F08-5DB956EBE6B0}" type="presParOf" srcId="{BB99A4D2-86DA-46A4-A5D9-AE63B4F12E07}" destId="{AD560D5F-22ED-4796-996C-AF5AFE0B40C5}" srcOrd="1" destOrd="0" presId="urn:microsoft.com/office/officeart/2005/8/layout/list1"/>
    <dgm:cxn modelId="{9459238E-76D5-41A4-AF99-655DE03D7335}" type="presParOf" srcId="{BB99A4D2-86DA-46A4-A5D9-AE63B4F12E07}" destId="{AC5BD3C6-D09A-4A4B-AC87-A10B075BDE4E}" srcOrd="2" destOrd="0" presId="urn:microsoft.com/office/officeart/2005/8/layout/list1"/>
    <dgm:cxn modelId="{50E1776C-D1A9-45C4-9A5F-902F104882AC}" type="presParOf" srcId="{BB99A4D2-86DA-46A4-A5D9-AE63B4F12E07}" destId="{6C3EB2F3-902E-48AC-A20A-DBB445B063A1}" srcOrd="3" destOrd="0" presId="urn:microsoft.com/office/officeart/2005/8/layout/list1"/>
    <dgm:cxn modelId="{4D8AA4AD-6A53-487C-8B01-24FB067ECACF}" type="presParOf" srcId="{BB99A4D2-86DA-46A4-A5D9-AE63B4F12E07}" destId="{86955B80-B5E4-4B57-A3FA-080266E28B89}" srcOrd="4" destOrd="0" presId="urn:microsoft.com/office/officeart/2005/8/layout/list1"/>
    <dgm:cxn modelId="{7D8095FB-B010-4325-92FA-CD6777E2A491}" type="presParOf" srcId="{86955B80-B5E4-4B57-A3FA-080266E28B89}" destId="{26FBF0F5-3910-406C-BF4F-E19A988687C7}" srcOrd="0" destOrd="0" presId="urn:microsoft.com/office/officeart/2005/8/layout/list1"/>
    <dgm:cxn modelId="{6F03447C-07E6-492E-A79D-76EB7ACAF8C4}" type="presParOf" srcId="{86955B80-B5E4-4B57-A3FA-080266E28B89}" destId="{DCE9AFD5-46A2-4618-BBB9-ECE782E52529}" srcOrd="1" destOrd="0" presId="urn:microsoft.com/office/officeart/2005/8/layout/list1"/>
    <dgm:cxn modelId="{FF9BD35C-1CD4-4126-933C-A6705CBFB5E4}" type="presParOf" srcId="{BB99A4D2-86DA-46A4-A5D9-AE63B4F12E07}" destId="{3CEAC536-1DC4-463F-BF98-1B970C2E7B7E}" srcOrd="5" destOrd="0" presId="urn:microsoft.com/office/officeart/2005/8/layout/list1"/>
    <dgm:cxn modelId="{3F0B7FBE-3831-4EB9-ADD6-B5A541B1D3F7}" type="presParOf" srcId="{BB99A4D2-86DA-46A4-A5D9-AE63B4F12E07}" destId="{ACA25859-A26D-45AF-A39A-4E000C080781}" srcOrd="6" destOrd="0" presId="urn:microsoft.com/office/officeart/2005/8/layout/list1"/>
    <dgm:cxn modelId="{F76F13EC-8C77-49AE-A961-1EC75C9121A5}" type="presParOf" srcId="{BB99A4D2-86DA-46A4-A5D9-AE63B4F12E07}" destId="{232C172F-17CA-4527-A11F-AF70DDEE087D}" srcOrd="7" destOrd="0" presId="urn:microsoft.com/office/officeart/2005/8/layout/list1"/>
    <dgm:cxn modelId="{C3417D2C-84F6-422E-B0ED-A0A6323868DB}" type="presParOf" srcId="{BB99A4D2-86DA-46A4-A5D9-AE63B4F12E07}" destId="{3E0A97F9-239E-4C91-8140-C31336DAAF8C}" srcOrd="8" destOrd="0" presId="urn:microsoft.com/office/officeart/2005/8/layout/list1"/>
    <dgm:cxn modelId="{26BF8C3E-2676-42EE-AD30-D75798BE7CB6}" type="presParOf" srcId="{3E0A97F9-239E-4C91-8140-C31336DAAF8C}" destId="{4DE9EA46-54D2-4B59-9B3B-AEA22F92B49F}" srcOrd="0" destOrd="0" presId="urn:microsoft.com/office/officeart/2005/8/layout/list1"/>
    <dgm:cxn modelId="{EBD597E3-D037-4573-BC49-51D7C52B543F}" type="presParOf" srcId="{3E0A97F9-239E-4C91-8140-C31336DAAF8C}" destId="{C9C5A005-85B2-4B08-ACD4-A704DD2348CE}" srcOrd="1" destOrd="0" presId="urn:microsoft.com/office/officeart/2005/8/layout/list1"/>
    <dgm:cxn modelId="{50490293-2090-4400-A8FB-3CDCA28894D2}" type="presParOf" srcId="{BB99A4D2-86DA-46A4-A5D9-AE63B4F12E07}" destId="{D0242783-5939-4672-A4FF-A2A4E06A2C2C}" srcOrd="9" destOrd="0" presId="urn:microsoft.com/office/officeart/2005/8/layout/list1"/>
    <dgm:cxn modelId="{36DDB807-55CF-4FBA-9209-6D0B5822BAED}" type="presParOf" srcId="{BB99A4D2-86DA-46A4-A5D9-AE63B4F12E07}" destId="{0333F530-8962-467E-BCE3-E0AB82692497}"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76D459-928B-4017-88BA-CA1FD277F780}">
      <dsp:nvSpPr>
        <dsp:cNvPr id="0" name=""/>
        <dsp:cNvSpPr/>
      </dsp:nvSpPr>
      <dsp:spPr>
        <a:xfrm>
          <a:off x="670202" y="0"/>
          <a:ext cx="7595631" cy="278447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A7F47A-39BF-4931-AF8A-28233BF3500B}">
      <dsp:nvSpPr>
        <dsp:cNvPr id="0" name=""/>
        <dsp:cNvSpPr/>
      </dsp:nvSpPr>
      <dsp:spPr>
        <a:xfrm>
          <a:off x="0" y="835342"/>
          <a:ext cx="2680811" cy="1113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t>CPO Establishes Accreditation Standard</a:t>
          </a:r>
          <a:endParaRPr lang="en-CA" sz="1400" kern="1200" dirty="0"/>
        </a:p>
      </dsp:txBody>
      <dsp:txXfrm>
        <a:off x="54371" y="889713"/>
        <a:ext cx="2572069" cy="1005048"/>
      </dsp:txXfrm>
    </dsp:sp>
    <dsp:sp modelId="{1B0D6143-0C5C-43E3-8EF6-C17815B45A2D}">
      <dsp:nvSpPr>
        <dsp:cNvPr id="0" name=""/>
        <dsp:cNvSpPr/>
      </dsp:nvSpPr>
      <dsp:spPr>
        <a:xfrm>
          <a:off x="3132836" y="851770"/>
          <a:ext cx="2680811" cy="1113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t>CPO evaluates OHSMS against the CPO  Standard</a:t>
          </a:r>
          <a:endParaRPr lang="en-CA" sz="1400" kern="1200" dirty="0"/>
        </a:p>
      </dsp:txBody>
      <dsp:txXfrm>
        <a:off x="3187207" y="906141"/>
        <a:ext cx="2572069" cy="1005048"/>
      </dsp:txXfrm>
    </dsp:sp>
    <dsp:sp modelId="{FD620F6D-66B3-456B-B6B2-DBC9127AB67A}">
      <dsp:nvSpPr>
        <dsp:cNvPr id="0" name=""/>
        <dsp:cNvSpPr/>
      </dsp:nvSpPr>
      <dsp:spPr>
        <a:xfrm>
          <a:off x="6255225" y="835342"/>
          <a:ext cx="2680811" cy="11137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t>CPO Accredits OHSMS</a:t>
          </a:r>
          <a:endParaRPr lang="en-CA" sz="1400" kern="1200" dirty="0"/>
        </a:p>
      </dsp:txBody>
      <dsp:txXfrm>
        <a:off x="6309596" y="889713"/>
        <a:ext cx="2572069" cy="10050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D11CE-224C-4079-AEDC-3EDAC912E499}">
      <dsp:nvSpPr>
        <dsp:cNvPr id="0" name=""/>
        <dsp:cNvSpPr/>
      </dsp:nvSpPr>
      <dsp:spPr>
        <a:xfrm>
          <a:off x="661868" y="0"/>
          <a:ext cx="7501175" cy="270668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E625F0-347A-462C-8184-955B25556D0A}">
      <dsp:nvSpPr>
        <dsp:cNvPr id="0" name=""/>
        <dsp:cNvSpPr/>
      </dsp:nvSpPr>
      <dsp:spPr>
        <a:xfrm>
          <a:off x="4048" y="772889"/>
          <a:ext cx="1385786" cy="11609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t>CPO establishes Employer Recognition Criteria</a:t>
          </a:r>
          <a:endParaRPr lang="en-CA" sz="1400" kern="1200" dirty="0"/>
        </a:p>
      </dsp:txBody>
      <dsp:txXfrm>
        <a:off x="60719" y="829560"/>
        <a:ext cx="1272444" cy="1047567"/>
      </dsp:txXfrm>
    </dsp:sp>
    <dsp:sp modelId="{072F0264-8AB5-44FF-8AE3-C252E77FC8BA}">
      <dsp:nvSpPr>
        <dsp:cNvPr id="0" name=""/>
        <dsp:cNvSpPr/>
      </dsp:nvSpPr>
      <dsp:spPr>
        <a:xfrm>
          <a:off x="1620799" y="772889"/>
          <a:ext cx="1697381" cy="11609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t>Employer selects and successfully implements a CPO-accredited OHSMS</a:t>
          </a:r>
          <a:endParaRPr lang="en-CA" sz="1400" kern="1200" dirty="0"/>
        </a:p>
      </dsp:txBody>
      <dsp:txXfrm>
        <a:off x="1677470" y="829560"/>
        <a:ext cx="1584039" cy="1047567"/>
      </dsp:txXfrm>
    </dsp:sp>
    <dsp:sp modelId="{10D5AF25-12A4-4438-BB3E-A6E717E9DB67}">
      <dsp:nvSpPr>
        <dsp:cNvPr id="0" name=""/>
        <dsp:cNvSpPr/>
      </dsp:nvSpPr>
      <dsp:spPr>
        <a:xfrm>
          <a:off x="3549145" y="772889"/>
          <a:ext cx="1385786" cy="11609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t>Employer applies for CPO recognition</a:t>
          </a:r>
          <a:endParaRPr lang="en-CA" sz="1400" kern="1200" dirty="0"/>
        </a:p>
      </dsp:txBody>
      <dsp:txXfrm>
        <a:off x="3605816" y="829560"/>
        <a:ext cx="1272444" cy="1047567"/>
      </dsp:txXfrm>
    </dsp:sp>
    <dsp:sp modelId="{8D03D539-6D90-4EB8-8038-1DFFAE1C1FE0}">
      <dsp:nvSpPr>
        <dsp:cNvPr id="0" name=""/>
        <dsp:cNvSpPr/>
      </dsp:nvSpPr>
      <dsp:spPr>
        <a:xfrm>
          <a:off x="5087154" y="772889"/>
          <a:ext cx="1931787" cy="11609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t>Employer assessed against employer recognition criteria</a:t>
          </a:r>
        </a:p>
      </dsp:txBody>
      <dsp:txXfrm>
        <a:off x="5143825" y="829560"/>
        <a:ext cx="1818445" cy="1047567"/>
      </dsp:txXfrm>
    </dsp:sp>
    <dsp:sp modelId="{B2E9C2B5-ACBF-4512-901A-C4F4BD84D2DC}">
      <dsp:nvSpPr>
        <dsp:cNvPr id="0" name=""/>
        <dsp:cNvSpPr/>
      </dsp:nvSpPr>
      <dsp:spPr>
        <a:xfrm>
          <a:off x="7260802" y="772889"/>
          <a:ext cx="1492215" cy="11609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t>CPO recognizes employers who meet CPO criteria</a:t>
          </a:r>
        </a:p>
      </dsp:txBody>
      <dsp:txXfrm>
        <a:off x="7317473" y="829560"/>
        <a:ext cx="1378873" cy="10475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BD3C6-D09A-4A4B-AC87-A10B075BDE4E}">
      <dsp:nvSpPr>
        <dsp:cNvPr id="0" name=""/>
        <dsp:cNvSpPr/>
      </dsp:nvSpPr>
      <dsp:spPr>
        <a:xfrm>
          <a:off x="0" y="40295"/>
          <a:ext cx="8847117" cy="13545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6635" tIns="416560" rIns="686635" bIns="85344" numCol="1" spcCol="1270" anchor="t" anchorCtr="0">
          <a:noAutofit/>
        </a:bodyPr>
        <a:lstStyle/>
        <a:p>
          <a:pPr marL="114300" lvl="1" indent="-114300" algn="l" defTabSz="533400">
            <a:lnSpc>
              <a:spcPct val="90000"/>
            </a:lnSpc>
            <a:spcBef>
              <a:spcPct val="0"/>
            </a:spcBef>
            <a:spcAft>
              <a:spcPct val="15000"/>
            </a:spcAft>
            <a:buChar char="••"/>
          </a:pPr>
          <a:r>
            <a:rPr lang="en-CA" sz="1200" kern="1200" dirty="0" smtClean="0"/>
            <a:t>Respondents were generally supportive of the draft standard and did not ask for major changes.</a:t>
          </a:r>
          <a:endParaRPr lang="en-CA" sz="1200" kern="1200" dirty="0"/>
        </a:p>
        <a:p>
          <a:pPr marL="114300" lvl="1" indent="-114300" algn="l" defTabSz="533400">
            <a:lnSpc>
              <a:spcPct val="90000"/>
            </a:lnSpc>
            <a:spcBef>
              <a:spcPct val="0"/>
            </a:spcBef>
            <a:spcAft>
              <a:spcPct val="15000"/>
            </a:spcAft>
            <a:buChar char="••"/>
          </a:pPr>
          <a:r>
            <a:rPr lang="en-US" sz="1200" kern="1200" dirty="0" smtClean="0"/>
            <a:t>Some respondents noted that the draft standard aligns with those that are most internationally recognized as best practice.</a:t>
          </a:r>
          <a:endParaRPr lang="en-CA" sz="1200" kern="1200" dirty="0"/>
        </a:p>
        <a:p>
          <a:pPr marL="114300" lvl="1" indent="-114300" algn="l" defTabSz="533400">
            <a:lnSpc>
              <a:spcPct val="90000"/>
            </a:lnSpc>
            <a:spcBef>
              <a:spcPct val="0"/>
            </a:spcBef>
            <a:spcAft>
              <a:spcPct val="15000"/>
            </a:spcAft>
            <a:buChar char="••"/>
          </a:pPr>
          <a:r>
            <a:rPr lang="en-CA" sz="1200" kern="1200" dirty="0" smtClean="0"/>
            <a:t>Respondents generally felt that the draft standard provides sufficient flexibility for the development and implementation of OHSMS for workplaces of all sizes and for all business sectors.  </a:t>
          </a:r>
          <a:endParaRPr lang="en-CA" sz="1200" kern="1200" dirty="0"/>
        </a:p>
      </dsp:txBody>
      <dsp:txXfrm>
        <a:off x="0" y="40295"/>
        <a:ext cx="8847117" cy="1354500"/>
      </dsp:txXfrm>
    </dsp:sp>
    <dsp:sp modelId="{6AF50943-8EBB-4A54-986A-C683DF00259F}">
      <dsp:nvSpPr>
        <dsp:cNvPr id="0" name=""/>
        <dsp:cNvSpPr/>
      </dsp:nvSpPr>
      <dsp:spPr>
        <a:xfrm>
          <a:off x="0" y="0"/>
          <a:ext cx="6192981" cy="31342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080" tIns="0" rIns="234080" bIns="0" numCol="1" spcCol="1270" anchor="ctr" anchorCtr="0">
          <a:noAutofit/>
        </a:bodyPr>
        <a:lstStyle/>
        <a:p>
          <a:pPr lvl="0" algn="l" defTabSz="711200">
            <a:lnSpc>
              <a:spcPct val="90000"/>
            </a:lnSpc>
            <a:spcBef>
              <a:spcPct val="0"/>
            </a:spcBef>
            <a:spcAft>
              <a:spcPct val="35000"/>
            </a:spcAft>
          </a:pPr>
          <a:r>
            <a:rPr lang="en-CA" sz="1600" kern="1200" dirty="0" smtClean="0"/>
            <a:t>Accreditation Standard</a:t>
          </a:r>
          <a:endParaRPr lang="en-CA" sz="1600" kern="1200" dirty="0"/>
        </a:p>
      </dsp:txBody>
      <dsp:txXfrm>
        <a:off x="15300" y="15300"/>
        <a:ext cx="6162381" cy="282825"/>
      </dsp:txXfrm>
    </dsp:sp>
    <dsp:sp modelId="{ACA25859-A26D-45AF-A39A-4E000C080781}">
      <dsp:nvSpPr>
        <dsp:cNvPr id="0" name=""/>
        <dsp:cNvSpPr/>
      </dsp:nvSpPr>
      <dsp:spPr>
        <a:xfrm>
          <a:off x="0" y="1566494"/>
          <a:ext cx="8847117" cy="11970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6635" tIns="416560" rIns="686635" bIns="85344" numCol="1" spcCol="1270" anchor="t" anchorCtr="0">
          <a:noAutofit/>
        </a:bodyPr>
        <a:lstStyle/>
        <a:p>
          <a:pPr marL="114300" lvl="1" indent="-114300" algn="l" defTabSz="533400">
            <a:lnSpc>
              <a:spcPct val="90000"/>
            </a:lnSpc>
            <a:spcBef>
              <a:spcPct val="0"/>
            </a:spcBef>
            <a:spcAft>
              <a:spcPct val="15000"/>
            </a:spcAft>
            <a:buChar char="••"/>
          </a:pPr>
          <a:r>
            <a:rPr lang="en-CA" sz="1200" kern="1200" dirty="0" smtClean="0">
              <a:solidFill>
                <a:schemeClr val="tx1"/>
              </a:solidFill>
            </a:rPr>
            <a:t>Most employers feel that financial incentives (e.g. premium reductions) are necessary to incent participation. </a:t>
          </a:r>
          <a:endParaRPr lang="en-CA" sz="1200" kern="1200" dirty="0">
            <a:solidFill>
              <a:schemeClr val="tx1"/>
            </a:solidFill>
          </a:endParaRPr>
        </a:p>
        <a:p>
          <a:pPr marL="114300" lvl="1" indent="-114300" algn="l" defTabSz="533400">
            <a:lnSpc>
              <a:spcPct val="90000"/>
            </a:lnSpc>
            <a:spcBef>
              <a:spcPct val="0"/>
            </a:spcBef>
            <a:spcAft>
              <a:spcPct val="15000"/>
            </a:spcAft>
            <a:buChar char="••"/>
          </a:pPr>
          <a:r>
            <a:rPr lang="en-CA" sz="1200" kern="1200" dirty="0" smtClean="0">
              <a:solidFill>
                <a:schemeClr val="tx1"/>
              </a:solidFill>
            </a:rPr>
            <a:t>Other stakeholders are supportive of financial assistance, or other methods to assist in implementing an OHSMS (e.g., an excellence fund). </a:t>
          </a:r>
          <a:endParaRPr lang="en-CA" sz="1200" kern="1200" dirty="0">
            <a:solidFill>
              <a:schemeClr val="tx1"/>
            </a:solidFill>
          </a:endParaRPr>
        </a:p>
        <a:p>
          <a:pPr marL="114300" lvl="1" indent="-114300" algn="l" defTabSz="533400">
            <a:lnSpc>
              <a:spcPct val="90000"/>
            </a:lnSpc>
            <a:spcBef>
              <a:spcPct val="0"/>
            </a:spcBef>
            <a:spcAft>
              <a:spcPct val="15000"/>
            </a:spcAft>
            <a:buChar char="••"/>
          </a:pPr>
          <a:r>
            <a:rPr lang="en-CA" sz="1200" kern="1200" dirty="0" smtClean="0"/>
            <a:t>Lack of time/money/expertise were seen as biggest barriers to participating. </a:t>
          </a:r>
          <a:endParaRPr lang="en-CA" sz="1200" kern="1200" dirty="0"/>
        </a:p>
      </dsp:txBody>
      <dsp:txXfrm>
        <a:off x="0" y="1566494"/>
        <a:ext cx="8847117" cy="1197000"/>
      </dsp:txXfrm>
    </dsp:sp>
    <dsp:sp modelId="{DCE9AFD5-46A2-4618-BBB9-ECE782E52529}">
      <dsp:nvSpPr>
        <dsp:cNvPr id="0" name=""/>
        <dsp:cNvSpPr/>
      </dsp:nvSpPr>
      <dsp:spPr>
        <a:xfrm>
          <a:off x="0" y="1558004"/>
          <a:ext cx="6192981" cy="36580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080" tIns="0" rIns="234080" bIns="0" numCol="1" spcCol="1270" anchor="ctr" anchorCtr="0">
          <a:noAutofit/>
        </a:bodyPr>
        <a:lstStyle/>
        <a:p>
          <a:pPr lvl="0" algn="l" defTabSz="711200">
            <a:lnSpc>
              <a:spcPct val="90000"/>
            </a:lnSpc>
            <a:spcBef>
              <a:spcPct val="0"/>
            </a:spcBef>
            <a:spcAft>
              <a:spcPct val="35000"/>
            </a:spcAft>
          </a:pPr>
          <a:r>
            <a:rPr lang="en-CA" sz="1600" kern="1200" dirty="0" smtClean="0"/>
            <a:t>Employer Incentives</a:t>
          </a:r>
          <a:endParaRPr lang="en-CA" sz="1600" kern="1200" dirty="0"/>
        </a:p>
      </dsp:txBody>
      <dsp:txXfrm>
        <a:off x="17857" y="1575861"/>
        <a:ext cx="6157267" cy="330086"/>
      </dsp:txXfrm>
    </dsp:sp>
    <dsp:sp modelId="{0333F530-8962-467E-BCE3-E0AB82692497}">
      <dsp:nvSpPr>
        <dsp:cNvPr id="0" name=""/>
        <dsp:cNvSpPr/>
      </dsp:nvSpPr>
      <dsp:spPr>
        <a:xfrm>
          <a:off x="0" y="2977116"/>
          <a:ext cx="8847117" cy="8190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6635" tIns="416560" rIns="686635" bIns="85344" numCol="1" spcCol="1270" anchor="t" anchorCtr="0">
          <a:noAutofit/>
        </a:bodyPr>
        <a:lstStyle/>
        <a:p>
          <a:pPr marL="114300" lvl="1" indent="-114300" algn="l" defTabSz="533400">
            <a:lnSpc>
              <a:spcPct val="90000"/>
            </a:lnSpc>
            <a:spcBef>
              <a:spcPct val="0"/>
            </a:spcBef>
            <a:spcAft>
              <a:spcPct val="15000"/>
            </a:spcAft>
            <a:buChar char="••"/>
          </a:pPr>
          <a:r>
            <a:rPr lang="en-CA" sz="1200" kern="1200" dirty="0" smtClean="0"/>
            <a:t>Stakeholders have generally been supportive of the idea of aligning this program with the existing WSIB prevention programs</a:t>
          </a:r>
          <a:r>
            <a:rPr lang="en-CA" sz="1000" kern="1200" dirty="0" smtClean="0"/>
            <a:t>.</a:t>
          </a:r>
          <a:endParaRPr lang="en-CA" sz="1000" kern="1200" dirty="0"/>
        </a:p>
      </dsp:txBody>
      <dsp:txXfrm>
        <a:off x="0" y="2977116"/>
        <a:ext cx="8847117" cy="819000"/>
      </dsp:txXfrm>
    </dsp:sp>
    <dsp:sp modelId="{C9C5A005-85B2-4B08-ACD4-A704DD2348CE}">
      <dsp:nvSpPr>
        <dsp:cNvPr id="0" name=""/>
        <dsp:cNvSpPr/>
      </dsp:nvSpPr>
      <dsp:spPr>
        <a:xfrm>
          <a:off x="0" y="2843066"/>
          <a:ext cx="6192981" cy="400822"/>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080" tIns="0" rIns="234080" bIns="0" numCol="1" spcCol="1270" anchor="ctr" anchorCtr="0">
          <a:noAutofit/>
        </a:bodyPr>
        <a:lstStyle/>
        <a:p>
          <a:pPr lvl="0" algn="l" defTabSz="711200">
            <a:lnSpc>
              <a:spcPct val="90000"/>
            </a:lnSpc>
            <a:spcBef>
              <a:spcPct val="0"/>
            </a:spcBef>
            <a:spcAft>
              <a:spcPct val="35000"/>
            </a:spcAft>
          </a:pPr>
          <a:r>
            <a:rPr lang="en-CA" sz="1600" kern="1200" dirty="0" smtClean="0"/>
            <a:t>Alignment with Prevention Programs</a:t>
          </a:r>
          <a:endParaRPr lang="en-CA" sz="1600" kern="1200" dirty="0"/>
        </a:p>
      </dsp:txBody>
      <dsp:txXfrm>
        <a:off x="19567" y="2862633"/>
        <a:ext cx="6153847" cy="36168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5" tIns="46582" rIns="93165" bIns="4658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5" tIns="46582" rIns="93165" bIns="46582" rtlCol="0"/>
          <a:lstStyle>
            <a:lvl1pPr algn="r">
              <a:defRPr sz="1200"/>
            </a:lvl1pPr>
          </a:lstStyle>
          <a:p>
            <a:fld id="{A2301234-9BEF-8E4F-AFE1-CF959B17F298}" type="datetime3">
              <a:rPr lang="en-CA" smtClean="0"/>
              <a:t>16 March 2018</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65" tIns="46582" rIns="93165"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65" tIns="46582" rIns="93165" bIns="46582" rtlCol="0" anchor="b"/>
          <a:lstStyle>
            <a:lvl1pPr algn="r">
              <a:defRPr sz="1200"/>
            </a:lvl1pPr>
          </a:lstStyle>
          <a:p>
            <a:fld id="{7FD7E10F-68A8-224A-B2A6-B7313283F183}" type="slidenum">
              <a:rPr lang="en-US" smtClean="0"/>
              <a:t>‹#›</a:t>
            </a:fld>
            <a:endParaRPr lang="en-US" dirty="0"/>
          </a:p>
        </p:txBody>
      </p:sp>
    </p:spTree>
    <p:extLst>
      <p:ext uri="{BB962C8B-B14F-4D97-AF65-F5344CB8AC3E}">
        <p14:creationId xmlns:p14="http://schemas.microsoft.com/office/powerpoint/2010/main" val="232594374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5" tIns="46582" rIns="93165"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5" tIns="46582" rIns="93165" bIns="46582" rtlCol="0"/>
          <a:lstStyle>
            <a:lvl1pPr algn="r">
              <a:defRPr sz="1200"/>
            </a:lvl1pPr>
          </a:lstStyle>
          <a:p>
            <a:fld id="{D7574990-BE13-9D4F-99C4-ADA44BEA5052}" type="datetime3">
              <a:rPr lang="en-CA" smtClean="0"/>
              <a:t>16 March 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5" tIns="46582" rIns="93165" bIns="46582" rtlCol="0" anchor="ctr"/>
          <a:lstStyle/>
          <a:p>
            <a:endParaRPr lang="en-US" dirty="0"/>
          </a:p>
        </p:txBody>
      </p:sp>
      <p:sp>
        <p:nvSpPr>
          <p:cNvPr id="5" name="Notes Placeholder 4"/>
          <p:cNvSpPr>
            <a:spLocks noGrp="1"/>
          </p:cNvSpPr>
          <p:nvPr>
            <p:ph type="body" sz="quarter" idx="3"/>
          </p:nvPr>
        </p:nvSpPr>
        <p:spPr>
          <a:xfrm>
            <a:off x="701041" y="4415792"/>
            <a:ext cx="5608320" cy="4183380"/>
          </a:xfrm>
          <a:prstGeom prst="rect">
            <a:avLst/>
          </a:prstGeom>
        </p:spPr>
        <p:txBody>
          <a:bodyPr vert="horz" lIns="93165" tIns="46582" rIns="93165" bIns="46582"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65" tIns="46582" rIns="93165"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65" tIns="46582" rIns="93165" bIns="46582" rtlCol="0" anchor="b"/>
          <a:lstStyle>
            <a:lvl1pPr algn="r">
              <a:defRPr sz="1200"/>
            </a:lvl1pPr>
          </a:lstStyle>
          <a:p>
            <a:fld id="{4D31496E-0302-7C4A-9479-B2679906A527}" type="slidenum">
              <a:rPr lang="en-US" smtClean="0"/>
              <a:t>‹#›</a:t>
            </a:fld>
            <a:endParaRPr lang="en-US" dirty="0"/>
          </a:p>
        </p:txBody>
      </p:sp>
    </p:spTree>
    <p:extLst>
      <p:ext uri="{BB962C8B-B14F-4D97-AF65-F5344CB8AC3E}">
        <p14:creationId xmlns:p14="http://schemas.microsoft.com/office/powerpoint/2010/main" val="1465455129"/>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D7574990-BE13-9D4F-99C4-ADA44BEA5052}" type="datetime3">
              <a:rPr lang="en-CA" smtClean="0"/>
              <a:t>16 March 2018</a:t>
            </a:fld>
            <a:endParaRPr lang="en-US" dirty="0"/>
          </a:p>
        </p:txBody>
      </p:sp>
      <p:sp>
        <p:nvSpPr>
          <p:cNvPr id="5" name="Slide Number Placeholder 4"/>
          <p:cNvSpPr>
            <a:spLocks noGrp="1"/>
          </p:cNvSpPr>
          <p:nvPr>
            <p:ph type="sldNum" sz="quarter" idx="11"/>
          </p:nvPr>
        </p:nvSpPr>
        <p:spPr/>
        <p:txBody>
          <a:bodyPr/>
          <a:lstStyle/>
          <a:p>
            <a:fld id="{4D31496E-0302-7C4A-9479-B2679906A527}" type="slidenum">
              <a:rPr lang="en-US" smtClean="0"/>
              <a:t>9</a:t>
            </a:fld>
            <a:endParaRPr lang="en-US" dirty="0"/>
          </a:p>
        </p:txBody>
      </p:sp>
    </p:spTree>
    <p:extLst>
      <p:ext uri="{BB962C8B-B14F-4D97-AF65-F5344CB8AC3E}">
        <p14:creationId xmlns:p14="http://schemas.microsoft.com/office/powerpoint/2010/main" val="140698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1844824"/>
            <a:ext cx="8244656" cy="2147044"/>
          </a:xfrm>
        </p:spPr>
        <p:txBody>
          <a:bodyPr lIns="0" tIns="38100" rIns="76200" bIns="38100" anchor="t" anchorCtr="0">
            <a:noAutofit/>
          </a:bodyPr>
          <a:lstStyle>
            <a:lvl1pPr marL="0" marR="0" indent="0" algn="l" defTabSz="457200" rtl="0" eaLnBrk="1" fontAlgn="auto" latinLnBrk="0" hangingPunct="1">
              <a:lnSpc>
                <a:spcPts val="5100"/>
              </a:lnSpc>
              <a:spcBef>
                <a:spcPct val="0"/>
              </a:spcBef>
              <a:spcAft>
                <a:spcPts val="0"/>
              </a:spcAft>
              <a:buClrTx/>
              <a:buSzTx/>
              <a:buFontTx/>
              <a:buNone/>
              <a:tabLst/>
              <a:defRPr sz="4800" b="1" spc="-150"/>
            </a:lvl1pPr>
          </a:lstStyle>
          <a:p>
            <a:r>
              <a:rPr lang="en-CA" dirty="0" smtClean="0"/>
              <a:t>Click to add </a:t>
            </a:r>
            <a:br>
              <a:rPr lang="en-CA" dirty="0" smtClean="0"/>
            </a:br>
            <a:r>
              <a:rPr lang="en-CA" dirty="0" smtClean="0"/>
              <a:t>document title</a:t>
            </a:r>
            <a:endParaRPr lang="en-US" dirty="0"/>
          </a:p>
        </p:txBody>
      </p:sp>
      <p:sp>
        <p:nvSpPr>
          <p:cNvPr id="4" name="Text Placeholder 3"/>
          <p:cNvSpPr>
            <a:spLocks noGrp="1"/>
          </p:cNvSpPr>
          <p:nvPr>
            <p:ph type="body" sz="quarter" idx="10" hasCustomPrompt="1"/>
          </p:nvPr>
        </p:nvSpPr>
        <p:spPr>
          <a:xfrm>
            <a:off x="467544" y="4044950"/>
            <a:ext cx="8244656" cy="1670050"/>
          </a:xfrm>
        </p:spPr>
        <p:txBody>
          <a:bodyPr lIns="0" tIns="38100" rIns="76200" bIns="38100">
            <a:normAutofit/>
          </a:bodyPr>
          <a:lstStyle>
            <a:lvl1pPr marL="0" indent="0">
              <a:buNone/>
              <a:defRPr sz="2800"/>
            </a:lvl1pPr>
            <a:lvl5pPr marL="1828800" indent="0">
              <a:buNone/>
              <a:defRPr/>
            </a:lvl5pPr>
          </a:lstStyle>
          <a:p>
            <a:pPr lvl="0"/>
            <a:r>
              <a:rPr lang="en-CA" dirty="0" smtClean="0"/>
              <a:t>Subtitle </a:t>
            </a:r>
          </a:p>
        </p:txBody>
      </p:sp>
      <p:sp>
        <p:nvSpPr>
          <p:cNvPr id="7" name="TextBox 6"/>
          <p:cNvSpPr txBox="1"/>
          <p:nvPr userDrawn="1"/>
        </p:nvSpPr>
        <p:spPr>
          <a:xfrm>
            <a:off x="599347" y="6272460"/>
            <a:ext cx="938015" cy="246221"/>
          </a:xfrm>
          <a:prstGeom prst="rect">
            <a:avLst/>
          </a:prstGeom>
          <a:noFill/>
        </p:spPr>
        <p:txBody>
          <a:bodyPr wrap="none" rtlCol="0">
            <a:spAutoFit/>
          </a:bodyPr>
          <a:lstStyle/>
          <a:p>
            <a:fld id="{F77D857F-FB1F-C748-A274-CD790399E6C4}" type="datetime4">
              <a:rPr lang="en-CA" sz="1000" smtClean="0">
                <a:solidFill>
                  <a:srgbClr val="006957"/>
                </a:solidFill>
              </a:rPr>
              <a:t>March-16-18</a:t>
            </a:fld>
            <a:endParaRPr lang="en-US" sz="1000" dirty="0">
              <a:solidFill>
                <a:srgbClr val="006957"/>
              </a:solidFill>
            </a:endParaRPr>
          </a:p>
        </p:txBody>
      </p:sp>
      <p:sp>
        <p:nvSpPr>
          <p:cNvPr id="8" name="Rectangle 7"/>
          <p:cNvSpPr/>
          <p:nvPr userDrawn="1"/>
        </p:nvSpPr>
        <p:spPr>
          <a:xfrm>
            <a:off x="360045" y="6198784"/>
            <a:ext cx="249882" cy="338554"/>
          </a:xfrm>
          <a:prstGeom prst="rect">
            <a:avLst/>
          </a:prstGeom>
        </p:spPr>
        <p:txBody>
          <a:bodyPr wrap="square">
            <a:spAutoFit/>
          </a:bodyPr>
          <a:lstStyle/>
          <a:p>
            <a:r>
              <a:rPr lang="en-CA" sz="1600" dirty="0" smtClean="0">
                <a:solidFill>
                  <a:srgbClr val="FEDB00"/>
                </a:solidFill>
              </a:rPr>
              <a:t>| </a:t>
            </a:r>
            <a:endParaRPr lang="en-US" sz="1600" dirty="0">
              <a:solidFill>
                <a:srgbClr val="FEDB00"/>
              </a:solidFill>
            </a:endParaRPr>
          </a:p>
        </p:txBody>
      </p:sp>
      <p:sp>
        <p:nvSpPr>
          <p:cNvPr id="3" name="TextBox 2"/>
          <p:cNvSpPr txBox="1"/>
          <p:nvPr userDrawn="1"/>
        </p:nvSpPr>
        <p:spPr>
          <a:xfrm>
            <a:off x="461349" y="643985"/>
            <a:ext cx="1886696" cy="384721"/>
          </a:xfrm>
          <a:prstGeom prst="rect">
            <a:avLst/>
          </a:prstGeom>
          <a:noFill/>
        </p:spPr>
        <p:txBody>
          <a:bodyPr wrap="square" rtlCol="0">
            <a:spAutoFit/>
          </a:bodyPr>
          <a:lstStyle/>
          <a:p>
            <a:pPr marL="0" lvl="0" indent="0" algn="l" defTabSz="457200" rtl="0" eaLnBrk="1" latinLnBrk="0" hangingPunct="1">
              <a:lnSpc>
                <a:spcPts val="2160"/>
              </a:lnSpc>
              <a:spcBef>
                <a:spcPts val="200"/>
              </a:spcBef>
              <a:buFontTx/>
              <a:buNone/>
            </a:pPr>
            <a:r>
              <a:rPr lang="en-US" sz="2400" b="1" i="0" kern="1200" spc="-50" baseline="0" dirty="0" smtClean="0">
                <a:solidFill>
                  <a:srgbClr val="006957"/>
                </a:solidFill>
                <a:latin typeface="+mj-lt"/>
                <a:ea typeface="+mn-ea"/>
                <a:cs typeface="+mn-cs"/>
              </a:rPr>
              <a:t>Prevention</a:t>
            </a:r>
            <a:endParaRPr lang="en-US" sz="2400" b="1" i="0" kern="1200" spc="-50" baseline="0" dirty="0">
              <a:solidFill>
                <a:srgbClr val="006957"/>
              </a:solidFill>
              <a:latin typeface="+mj-lt"/>
              <a:ea typeface="+mn-ea"/>
              <a:cs typeface="+mn-cs"/>
            </a:endParaRPr>
          </a:p>
        </p:txBody>
      </p:sp>
    </p:spTree>
    <p:extLst>
      <p:ext uri="{BB962C8B-B14F-4D97-AF65-F5344CB8AC3E}">
        <p14:creationId xmlns:p14="http://schemas.microsoft.com/office/powerpoint/2010/main" val="19357848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Content Placeholder 10"/>
          <p:cNvSpPr>
            <a:spLocks noGrp="1"/>
          </p:cNvSpPr>
          <p:nvPr>
            <p:ph sz="quarter" idx="10"/>
          </p:nvPr>
        </p:nvSpPr>
        <p:spPr>
          <a:xfrm>
            <a:off x="454024" y="2178050"/>
            <a:ext cx="8258175" cy="3714750"/>
          </a:xfrm>
        </p:spPr>
        <p:txBody>
          <a:bodyPr lIns="0"/>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p:txBody>
      </p:sp>
      <p:sp>
        <p:nvSpPr>
          <p:cNvPr id="13" name="Title 12"/>
          <p:cNvSpPr>
            <a:spLocks noGrp="1"/>
          </p:cNvSpPr>
          <p:nvPr>
            <p:ph type="title" hasCustomPrompt="1"/>
          </p:nvPr>
        </p:nvSpPr>
        <p:spPr>
          <a:xfrm>
            <a:off x="454025" y="1258218"/>
            <a:ext cx="8258176" cy="919832"/>
          </a:xfrm>
        </p:spPr>
        <p:txBody>
          <a:bodyPr lIns="0"/>
          <a:lstStyle/>
          <a:p>
            <a:r>
              <a:rPr lang="en-CA" dirty="0" smtClean="0"/>
              <a:t>Click to add title</a:t>
            </a:r>
            <a:endParaRPr lang="en-US" dirty="0"/>
          </a:p>
        </p:txBody>
      </p:sp>
      <p:sp>
        <p:nvSpPr>
          <p:cNvPr id="2" name="TextBox 1"/>
          <p:cNvSpPr txBox="1"/>
          <p:nvPr userDrawn="1"/>
        </p:nvSpPr>
        <p:spPr>
          <a:xfrm>
            <a:off x="454025" y="473785"/>
            <a:ext cx="1336675" cy="307777"/>
          </a:xfrm>
          <a:prstGeom prst="rect">
            <a:avLst/>
          </a:prstGeom>
          <a:noFill/>
        </p:spPr>
        <p:txBody>
          <a:bodyPr wrap="square" rtlCol="0">
            <a:spAutoFit/>
          </a:bodyPr>
          <a:lstStyle/>
          <a:p>
            <a:pPr marL="0" lvl="0" indent="0" algn="l" defTabSz="457200" rtl="0" eaLnBrk="1" latinLnBrk="0" hangingPunct="1">
              <a:spcBef>
                <a:spcPct val="20000"/>
              </a:spcBef>
              <a:buFontTx/>
              <a:buNone/>
            </a:pPr>
            <a:r>
              <a:rPr lang="en-US" sz="1400" b="1" i="0" kern="1200" spc="-30" baseline="0" dirty="0" smtClean="0">
                <a:solidFill>
                  <a:srgbClr val="006957"/>
                </a:solidFill>
                <a:latin typeface="+mj-lt"/>
                <a:ea typeface="+mn-ea"/>
                <a:cs typeface="+mn-cs"/>
              </a:rPr>
              <a:t>Prevention</a:t>
            </a:r>
          </a:p>
        </p:txBody>
      </p:sp>
    </p:spTree>
    <p:extLst>
      <p:ext uri="{BB962C8B-B14F-4D97-AF65-F5344CB8AC3E}">
        <p14:creationId xmlns:p14="http://schemas.microsoft.com/office/powerpoint/2010/main" val="1600877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359594" y="2220018"/>
            <a:ext cx="4248472" cy="3672782"/>
          </a:xfrm>
        </p:spPr>
        <p:txBody>
          <a:bodyPr>
            <a:noAutofit/>
          </a:bodyPr>
          <a:lstStyle>
            <a:lvl1pPr marL="230400" indent="-230400">
              <a:defRPr sz="2500"/>
            </a:lvl1pPr>
            <a:lvl2pPr>
              <a:defRPr sz="2000"/>
            </a:lvl2pPr>
            <a:lvl3pPr>
              <a:defRPr sz="1800"/>
            </a:lvl3pPr>
            <a:lvl4pPr>
              <a:defRPr sz="1600"/>
            </a:lvl4pPr>
          </a:lstStyle>
          <a:p>
            <a:pPr lvl="0"/>
            <a:r>
              <a:rPr lang="en-CA" dirty="0" smtClean="0"/>
              <a:t>Click to add text</a:t>
            </a:r>
          </a:p>
        </p:txBody>
      </p:sp>
      <p:sp>
        <p:nvSpPr>
          <p:cNvPr id="6" name="Picture Placeholder 5"/>
          <p:cNvSpPr>
            <a:spLocks noGrp="1"/>
          </p:cNvSpPr>
          <p:nvPr>
            <p:ph type="pic" sz="quarter" idx="10" hasCustomPrompt="1"/>
          </p:nvPr>
        </p:nvSpPr>
        <p:spPr>
          <a:xfrm>
            <a:off x="4608066" y="2219622"/>
            <a:ext cx="4535934" cy="3673178"/>
          </a:xfrm>
          <a:solidFill>
            <a:schemeClr val="bg1">
              <a:lumMod val="85000"/>
            </a:schemeClr>
          </a:solidFill>
        </p:spPr>
        <p:txBody>
          <a:bodyPr anchor="ctr" anchorCtr="0">
            <a:normAutofit/>
          </a:bodyPr>
          <a:lstStyle>
            <a:lvl1pPr marL="0" indent="0" algn="ctr">
              <a:buFontTx/>
              <a:buNone/>
              <a:defRPr sz="1600"/>
            </a:lvl1pPr>
          </a:lstStyle>
          <a:p>
            <a:r>
              <a:rPr lang="en-US" dirty="0" smtClean="0"/>
              <a:t>Click icon to        place image</a:t>
            </a:r>
            <a:endParaRPr lang="en-US" dirty="0"/>
          </a:p>
        </p:txBody>
      </p:sp>
      <p:sp>
        <p:nvSpPr>
          <p:cNvPr id="3" name="Title 2"/>
          <p:cNvSpPr>
            <a:spLocks noGrp="1"/>
          </p:cNvSpPr>
          <p:nvPr>
            <p:ph type="title" hasCustomPrompt="1"/>
          </p:nvPr>
        </p:nvSpPr>
        <p:spPr>
          <a:xfrm>
            <a:off x="359594" y="1196752"/>
            <a:ext cx="8371656" cy="1012824"/>
          </a:xfrm>
        </p:spPr>
        <p:txBody>
          <a:bodyPr/>
          <a:lstStyle/>
          <a:p>
            <a:r>
              <a:rPr lang="en-CA" dirty="0" smtClean="0"/>
              <a:t>Click to add title</a:t>
            </a:r>
            <a:endParaRPr lang="en-US" dirty="0"/>
          </a:p>
        </p:txBody>
      </p:sp>
      <p:sp>
        <p:nvSpPr>
          <p:cNvPr id="7" name="TextBox 6"/>
          <p:cNvSpPr txBox="1"/>
          <p:nvPr userDrawn="1"/>
        </p:nvSpPr>
        <p:spPr>
          <a:xfrm>
            <a:off x="454025" y="473785"/>
            <a:ext cx="1336675" cy="307777"/>
          </a:xfrm>
          <a:prstGeom prst="rect">
            <a:avLst/>
          </a:prstGeom>
          <a:noFill/>
        </p:spPr>
        <p:txBody>
          <a:bodyPr wrap="square" rtlCol="0">
            <a:spAutoFit/>
          </a:bodyPr>
          <a:lstStyle/>
          <a:p>
            <a:pPr marL="0" lvl="0" indent="0" algn="l" defTabSz="457200" rtl="0" eaLnBrk="1" latinLnBrk="0" hangingPunct="1">
              <a:spcBef>
                <a:spcPct val="20000"/>
              </a:spcBef>
              <a:buFontTx/>
              <a:buNone/>
            </a:pPr>
            <a:r>
              <a:rPr lang="en-US" sz="1400" b="1" i="0" kern="1200" spc="-30" baseline="0" dirty="0" smtClean="0">
                <a:solidFill>
                  <a:srgbClr val="006957"/>
                </a:solidFill>
                <a:latin typeface="+mj-lt"/>
                <a:ea typeface="+mn-ea"/>
                <a:cs typeface="+mn-cs"/>
              </a:rPr>
              <a:t>Prevention</a:t>
            </a:r>
          </a:p>
        </p:txBody>
      </p:sp>
    </p:spTree>
    <p:extLst>
      <p:ext uri="{BB962C8B-B14F-4D97-AF65-F5344CB8AC3E}">
        <p14:creationId xmlns:p14="http://schemas.microsoft.com/office/powerpoint/2010/main" val="107112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15" name="Title 1"/>
          <p:cNvSpPr>
            <a:spLocks noGrp="1"/>
          </p:cNvSpPr>
          <p:nvPr/>
        </p:nvSpPr>
        <p:spPr>
          <a:xfrm>
            <a:off x="-4234344" y="-979279"/>
            <a:ext cx="8103469" cy="5145816"/>
          </a:xfrm>
          <a:prstGeom prst="rect">
            <a:avLst/>
          </a:prstGeom>
        </p:spPr>
        <p:txBody>
          <a:bodyPr vert="horz" wrap="square" lIns="91440" tIns="45720" rIns="91440" bIns="45720" rtlCol="0" anchor="t" anchorCtr="0">
            <a:noAutofit/>
          </a:bodyPr>
          <a:lstStyle>
            <a:lvl1pPr indent="0" algn="l" defTabSz="914400" rtl="0" eaLnBrk="1" latinLnBrk="0" hangingPunct="1">
              <a:lnSpc>
                <a:spcPts val="6800"/>
              </a:lnSpc>
              <a:spcBef>
                <a:spcPct val="0"/>
              </a:spcBef>
              <a:spcAft>
                <a:spcPts val="0"/>
              </a:spcAft>
              <a:buNone/>
              <a:defRPr sz="6500" b="1" kern="1200" cap="none" spc="0" baseline="0">
                <a:solidFill>
                  <a:schemeClr val="bg1"/>
                </a:solidFill>
                <a:latin typeface="+mj-lt"/>
                <a:ea typeface="+mj-ea"/>
                <a:cs typeface="+mj-cs"/>
              </a:defRPr>
            </a:lvl1pPr>
          </a:lstStyle>
          <a:p>
            <a:endParaRPr lang="en-US" kern="1200" dirty="0"/>
          </a:p>
        </p:txBody>
      </p:sp>
      <p:sp>
        <p:nvSpPr>
          <p:cNvPr id="2" name="Title 1"/>
          <p:cNvSpPr>
            <a:spLocks noGrp="1"/>
          </p:cNvSpPr>
          <p:nvPr>
            <p:ph type="title" hasCustomPrompt="1"/>
          </p:nvPr>
        </p:nvSpPr>
        <p:spPr>
          <a:xfrm>
            <a:off x="467544" y="1512888"/>
            <a:ext cx="8244656" cy="4076352"/>
          </a:xfrm>
        </p:spPr>
        <p:txBody>
          <a:bodyPr lIns="0" anchor="t" anchorCtr="0">
            <a:noAutofit/>
          </a:bodyPr>
          <a:lstStyle>
            <a:lvl1pPr indent="0">
              <a:lnSpc>
                <a:spcPts val="5800"/>
              </a:lnSpc>
              <a:defRPr sz="6500" b="1" spc="-150" baseline="0">
                <a:solidFill>
                  <a:srgbClr val="FEDB00"/>
                </a:solidFill>
                <a:latin typeface="+mj-lt"/>
              </a:defRPr>
            </a:lvl1pPr>
          </a:lstStyle>
          <a:p>
            <a:r>
              <a:rPr lang="en-CA" dirty="0" smtClean="0"/>
              <a:t>Click to add title</a:t>
            </a:r>
            <a:endParaRPr lang="en-US" dirty="0"/>
          </a:p>
        </p:txBody>
      </p:sp>
      <p:sp>
        <p:nvSpPr>
          <p:cNvPr id="8" name="TextBox 7"/>
          <p:cNvSpPr txBox="1"/>
          <p:nvPr userDrawn="1"/>
        </p:nvSpPr>
        <p:spPr>
          <a:xfrm>
            <a:off x="774701" y="6253410"/>
            <a:ext cx="184666" cy="276999"/>
          </a:xfrm>
          <a:prstGeom prst="rect">
            <a:avLst/>
          </a:prstGeom>
          <a:noFill/>
        </p:spPr>
        <p:txBody>
          <a:bodyPr wrap="none" rtlCol="0">
            <a:spAutoFit/>
          </a:bodyPr>
          <a:lstStyle/>
          <a:p>
            <a:r>
              <a:rPr lang="en-CA" sz="1200" dirty="0" smtClean="0">
                <a:solidFill>
                  <a:srgbClr val="006957"/>
                </a:solidFill>
              </a:rPr>
              <a:t> </a:t>
            </a:r>
            <a:endParaRPr lang="en-US" sz="1200" dirty="0">
              <a:solidFill>
                <a:srgbClr val="006957"/>
              </a:solidFill>
            </a:endParaRPr>
          </a:p>
        </p:txBody>
      </p:sp>
      <p:sp>
        <p:nvSpPr>
          <p:cNvPr id="14" name="TextBox 13"/>
          <p:cNvSpPr txBox="1"/>
          <p:nvPr userDrawn="1"/>
        </p:nvSpPr>
        <p:spPr>
          <a:xfrm>
            <a:off x="774701" y="6253410"/>
            <a:ext cx="938015" cy="276999"/>
          </a:xfrm>
          <a:prstGeom prst="rect">
            <a:avLst/>
          </a:prstGeom>
          <a:noFill/>
        </p:spPr>
        <p:txBody>
          <a:bodyPr wrap="none" rtlCol="0">
            <a:spAutoFit/>
          </a:bodyPr>
          <a:lstStyle/>
          <a:p>
            <a:fld id="{D87F90BD-7CFF-FB47-9924-92DB507154D6}" type="datetime4">
              <a:rPr lang="en-CA" sz="1000" smtClean="0">
                <a:solidFill>
                  <a:schemeClr val="bg1"/>
                </a:solidFill>
              </a:rPr>
              <a:t>March-16-18</a:t>
            </a:fld>
            <a:r>
              <a:rPr lang="en-CA" sz="1200" dirty="0" smtClean="0">
                <a:solidFill>
                  <a:srgbClr val="006957"/>
                </a:solidFill>
              </a:rPr>
              <a:t> </a:t>
            </a:r>
            <a:endParaRPr lang="en-US" sz="1200" dirty="0">
              <a:solidFill>
                <a:srgbClr val="006957"/>
              </a:solidFill>
            </a:endParaRPr>
          </a:p>
        </p:txBody>
      </p:sp>
      <p:sp>
        <p:nvSpPr>
          <p:cNvPr id="16" name="Rectangle 15"/>
          <p:cNvSpPr/>
          <p:nvPr userDrawn="1"/>
        </p:nvSpPr>
        <p:spPr>
          <a:xfrm>
            <a:off x="560799" y="6198784"/>
            <a:ext cx="249882" cy="338554"/>
          </a:xfrm>
          <a:prstGeom prst="rect">
            <a:avLst/>
          </a:prstGeom>
        </p:spPr>
        <p:txBody>
          <a:bodyPr wrap="square">
            <a:spAutoFit/>
          </a:bodyPr>
          <a:lstStyle/>
          <a:p>
            <a:r>
              <a:rPr lang="en-CA" sz="1600" dirty="0" smtClean="0">
                <a:solidFill>
                  <a:srgbClr val="FEDB00"/>
                </a:solidFill>
              </a:rPr>
              <a:t>| </a:t>
            </a:r>
            <a:endParaRPr lang="en-US" sz="1600" dirty="0">
              <a:solidFill>
                <a:srgbClr val="FEDB00"/>
              </a:solidFill>
            </a:endParaRPr>
          </a:p>
        </p:txBody>
      </p:sp>
      <p:sp>
        <p:nvSpPr>
          <p:cNvPr id="17" name="Rectangle 16"/>
          <p:cNvSpPr/>
          <p:nvPr userDrawn="1"/>
        </p:nvSpPr>
        <p:spPr>
          <a:xfrm>
            <a:off x="283845" y="6272067"/>
            <a:ext cx="378460" cy="246221"/>
          </a:xfrm>
          <a:prstGeom prst="rect">
            <a:avLst/>
          </a:prstGeom>
        </p:spPr>
        <p:txBody>
          <a:bodyPr wrap="square">
            <a:spAutoFit/>
          </a:bodyPr>
          <a:lstStyle/>
          <a:p>
            <a:pPr lvl="0" algn="l" defTabSz="914400">
              <a:defRPr/>
            </a:pPr>
            <a:fld id="{2A086988-AAAB-2E4E-83E9-7A560F9C9CB0}" type="slidenum">
              <a:rPr lang="en-US" sz="1000" smtClean="0">
                <a:solidFill>
                  <a:schemeClr val="bg1"/>
                </a:solidFill>
                <a:latin typeface="+mn-lt"/>
              </a:rPr>
              <a:t>‹#›</a:t>
            </a:fld>
            <a:endParaRPr lang="en-US" sz="1000" kern="0" dirty="0">
              <a:solidFill>
                <a:schemeClr val="bg1"/>
              </a:solidFill>
              <a:latin typeface="Arial"/>
            </a:endParaRPr>
          </a:p>
        </p:txBody>
      </p:sp>
    </p:spTree>
    <p:extLst>
      <p:ext uri="{BB962C8B-B14F-4D97-AF65-F5344CB8AC3E}">
        <p14:creationId xmlns:p14="http://schemas.microsoft.com/office/powerpoint/2010/main" val="3036946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15" name="Title 1"/>
          <p:cNvSpPr>
            <a:spLocks noGrp="1"/>
          </p:cNvSpPr>
          <p:nvPr/>
        </p:nvSpPr>
        <p:spPr>
          <a:xfrm>
            <a:off x="-4234344" y="-979279"/>
            <a:ext cx="8103469" cy="5145816"/>
          </a:xfrm>
          <a:prstGeom prst="rect">
            <a:avLst/>
          </a:prstGeom>
        </p:spPr>
        <p:txBody>
          <a:bodyPr vert="horz" wrap="square" lIns="91440" tIns="45720" rIns="91440" bIns="45720" rtlCol="0" anchor="t" anchorCtr="0">
            <a:noAutofit/>
          </a:bodyPr>
          <a:lstStyle>
            <a:lvl1pPr indent="0" algn="l" defTabSz="914400" rtl="0" eaLnBrk="1" latinLnBrk="0" hangingPunct="1">
              <a:lnSpc>
                <a:spcPts val="6800"/>
              </a:lnSpc>
              <a:spcBef>
                <a:spcPct val="0"/>
              </a:spcBef>
              <a:spcAft>
                <a:spcPts val="0"/>
              </a:spcAft>
              <a:buNone/>
              <a:defRPr sz="6500" b="1" kern="1200" cap="none" spc="0" baseline="0">
                <a:solidFill>
                  <a:schemeClr val="bg1"/>
                </a:solidFill>
                <a:latin typeface="+mj-lt"/>
                <a:ea typeface="+mj-ea"/>
                <a:cs typeface="+mj-cs"/>
              </a:defRPr>
            </a:lvl1pPr>
          </a:lstStyle>
          <a:p>
            <a:endParaRPr lang="en-US" kern="1200" dirty="0"/>
          </a:p>
        </p:txBody>
      </p:sp>
      <p:sp>
        <p:nvSpPr>
          <p:cNvPr id="16" name="Title 1"/>
          <p:cNvSpPr>
            <a:spLocks noGrp="1"/>
          </p:cNvSpPr>
          <p:nvPr/>
        </p:nvSpPr>
        <p:spPr>
          <a:xfrm>
            <a:off x="-4060034" y="290644"/>
            <a:ext cx="8103469" cy="5145816"/>
          </a:xfrm>
          <a:prstGeom prst="rect">
            <a:avLst/>
          </a:prstGeom>
        </p:spPr>
        <p:txBody>
          <a:bodyPr vert="horz" wrap="square" lIns="91440" tIns="45720" rIns="91440" bIns="45720" rtlCol="0" anchor="t" anchorCtr="0">
            <a:noAutofit/>
          </a:bodyPr>
          <a:lstStyle>
            <a:lvl1pPr indent="0" algn="l" defTabSz="914400" rtl="0" eaLnBrk="1" latinLnBrk="0" hangingPunct="1">
              <a:lnSpc>
                <a:spcPts val="6800"/>
              </a:lnSpc>
              <a:spcBef>
                <a:spcPct val="0"/>
              </a:spcBef>
              <a:spcAft>
                <a:spcPts val="0"/>
              </a:spcAft>
              <a:buNone/>
              <a:defRPr sz="6500" b="1" kern="1200" cap="none" spc="0" baseline="0">
                <a:solidFill>
                  <a:schemeClr val="bg1"/>
                </a:solidFill>
                <a:latin typeface="+mj-lt"/>
                <a:ea typeface="+mj-ea"/>
                <a:cs typeface="+mj-cs"/>
              </a:defRPr>
            </a:lvl1pPr>
          </a:lstStyle>
          <a:p>
            <a:endParaRPr lang="en-US" kern="1200" dirty="0"/>
          </a:p>
        </p:txBody>
      </p:sp>
      <p:sp>
        <p:nvSpPr>
          <p:cNvPr id="7" name="Title 1"/>
          <p:cNvSpPr>
            <a:spLocks noGrp="1"/>
          </p:cNvSpPr>
          <p:nvPr>
            <p:ph type="title" hasCustomPrompt="1"/>
          </p:nvPr>
        </p:nvSpPr>
        <p:spPr>
          <a:xfrm>
            <a:off x="467544" y="1512888"/>
            <a:ext cx="8208912" cy="4076352"/>
          </a:xfrm>
        </p:spPr>
        <p:txBody>
          <a:bodyPr lIns="0" anchor="t" anchorCtr="0">
            <a:noAutofit/>
          </a:bodyPr>
          <a:lstStyle>
            <a:lvl1pPr indent="0">
              <a:lnSpc>
                <a:spcPts val="5800"/>
              </a:lnSpc>
              <a:defRPr sz="6500" b="1" spc="-150" baseline="0">
                <a:solidFill>
                  <a:srgbClr val="006957"/>
                </a:solidFill>
                <a:latin typeface="+mj-lt"/>
              </a:defRPr>
            </a:lvl1pPr>
          </a:lstStyle>
          <a:p>
            <a:r>
              <a:rPr lang="en-CA" dirty="0" smtClean="0"/>
              <a:t>Click to add title</a:t>
            </a:r>
            <a:endParaRPr lang="en-US" dirty="0"/>
          </a:p>
        </p:txBody>
      </p:sp>
    </p:spTree>
    <p:extLst>
      <p:ext uri="{BB962C8B-B14F-4D97-AF65-F5344CB8AC3E}">
        <p14:creationId xmlns:p14="http://schemas.microsoft.com/office/powerpoint/2010/main" val="3966657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4024" y="2090440"/>
            <a:ext cx="8258175" cy="2448272"/>
          </a:xfrm>
        </p:spPr>
        <p:txBody>
          <a:bodyPr lIns="0" anchor="t" anchorCtr="0">
            <a:noAutofit/>
          </a:bodyPr>
          <a:lstStyle>
            <a:lvl1pPr indent="0" algn="l">
              <a:lnSpc>
                <a:spcPts val="4900"/>
              </a:lnSpc>
              <a:defRPr sz="5400" b="1" spc="-150" baseline="0"/>
            </a:lvl1pPr>
          </a:lstStyle>
          <a:p>
            <a:r>
              <a:rPr lang="en-CA" dirty="0" smtClean="0"/>
              <a:t>Click to add closing message</a:t>
            </a:r>
            <a:endParaRPr lang="en-US" dirty="0"/>
          </a:p>
        </p:txBody>
      </p:sp>
      <p:sp>
        <p:nvSpPr>
          <p:cNvPr id="5" name="TextBox 4"/>
          <p:cNvSpPr txBox="1"/>
          <p:nvPr userDrawn="1"/>
        </p:nvSpPr>
        <p:spPr>
          <a:xfrm>
            <a:off x="461349" y="643985"/>
            <a:ext cx="1886696" cy="384721"/>
          </a:xfrm>
          <a:prstGeom prst="rect">
            <a:avLst/>
          </a:prstGeom>
          <a:noFill/>
        </p:spPr>
        <p:txBody>
          <a:bodyPr wrap="square" rtlCol="0">
            <a:spAutoFit/>
          </a:bodyPr>
          <a:lstStyle/>
          <a:p>
            <a:pPr marL="0" lvl="0" indent="0" algn="l" defTabSz="457200" rtl="0" eaLnBrk="1" latinLnBrk="0" hangingPunct="1">
              <a:lnSpc>
                <a:spcPts val="2160"/>
              </a:lnSpc>
              <a:spcBef>
                <a:spcPts val="200"/>
              </a:spcBef>
              <a:buFontTx/>
              <a:buNone/>
            </a:pPr>
            <a:r>
              <a:rPr lang="en-US" sz="2400" b="1" i="0" kern="1200" spc="-50" baseline="0" dirty="0" smtClean="0">
                <a:solidFill>
                  <a:srgbClr val="006957"/>
                </a:solidFill>
                <a:latin typeface="+mj-lt"/>
                <a:ea typeface="+mn-ea"/>
                <a:cs typeface="+mn-cs"/>
              </a:rPr>
              <a:t>Prevention</a:t>
            </a:r>
            <a:endParaRPr lang="en-US" sz="2400" b="1" i="0" kern="1200" spc="-50" baseline="0" dirty="0">
              <a:solidFill>
                <a:srgbClr val="006957"/>
              </a:solidFill>
              <a:latin typeface="+mj-lt"/>
              <a:ea typeface="+mn-ea"/>
              <a:cs typeface="+mn-cs"/>
            </a:endParaRPr>
          </a:p>
        </p:txBody>
      </p:sp>
    </p:spTree>
    <p:extLst>
      <p:ext uri="{BB962C8B-B14F-4D97-AF65-F5344CB8AC3E}">
        <p14:creationId xmlns:p14="http://schemas.microsoft.com/office/powerpoint/2010/main" val="620894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0200" y="620688"/>
            <a:ext cx="8382000" cy="1368152"/>
          </a:xfrm>
          <a:prstGeom prst="rect">
            <a:avLst/>
          </a:prstGeom>
        </p:spPr>
        <p:txBody>
          <a:bodyPr vert="horz" lIns="91440" tIns="0" rIns="91440" bIns="45720" rtlCol="0" anchor="t" anchorCtr="0">
            <a:noAutofit/>
          </a:bodyPr>
          <a:lstStyle/>
          <a:p>
            <a:r>
              <a:rPr lang="en-CA" dirty="0" smtClean="0"/>
              <a:t>Click to add title</a:t>
            </a:r>
            <a:endParaRPr lang="en-US" dirty="0"/>
          </a:p>
        </p:txBody>
      </p:sp>
      <p:sp>
        <p:nvSpPr>
          <p:cNvPr id="3" name="Text Placeholder 2"/>
          <p:cNvSpPr>
            <a:spLocks noGrp="1"/>
          </p:cNvSpPr>
          <p:nvPr>
            <p:ph type="body" idx="1"/>
          </p:nvPr>
        </p:nvSpPr>
        <p:spPr>
          <a:xfrm>
            <a:off x="330200" y="1988840"/>
            <a:ext cx="8366944" cy="4043660"/>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p:txBody>
      </p:sp>
      <p:sp>
        <p:nvSpPr>
          <p:cNvPr id="10" name="Rectangle 9"/>
          <p:cNvSpPr/>
          <p:nvPr userDrawn="1"/>
        </p:nvSpPr>
        <p:spPr>
          <a:xfrm>
            <a:off x="283845" y="6272067"/>
            <a:ext cx="378460" cy="246221"/>
          </a:xfrm>
          <a:prstGeom prst="rect">
            <a:avLst/>
          </a:prstGeom>
        </p:spPr>
        <p:txBody>
          <a:bodyPr wrap="square">
            <a:spAutoFit/>
          </a:bodyPr>
          <a:lstStyle/>
          <a:p>
            <a:pPr lvl="0" algn="l" defTabSz="914400">
              <a:defRPr/>
            </a:pPr>
            <a:fld id="{98CA8C07-BC4A-584A-8047-9EBE6D8D3754}" type="slidenum">
              <a:rPr lang="en-US" sz="1000" smtClean="0">
                <a:solidFill>
                  <a:srgbClr val="000000"/>
                </a:solidFill>
                <a:latin typeface="+mn-lt"/>
              </a:rPr>
              <a:pPr lvl="0" algn="l" defTabSz="914400">
                <a:defRPr/>
              </a:pPr>
              <a:t>‹#›</a:t>
            </a:fld>
            <a:endParaRPr lang="en-US" sz="1000" kern="0" dirty="0">
              <a:solidFill>
                <a:srgbClr val="006957"/>
              </a:solidFill>
              <a:latin typeface="Arial"/>
            </a:endParaRPr>
          </a:p>
        </p:txBody>
      </p:sp>
      <p:sp>
        <p:nvSpPr>
          <p:cNvPr id="9" name="TextBox 8"/>
          <p:cNvSpPr txBox="1"/>
          <p:nvPr userDrawn="1"/>
        </p:nvSpPr>
        <p:spPr>
          <a:xfrm>
            <a:off x="774701" y="6253410"/>
            <a:ext cx="938015" cy="276999"/>
          </a:xfrm>
          <a:prstGeom prst="rect">
            <a:avLst/>
          </a:prstGeom>
          <a:noFill/>
        </p:spPr>
        <p:txBody>
          <a:bodyPr wrap="none" rtlCol="0">
            <a:spAutoFit/>
          </a:bodyPr>
          <a:lstStyle/>
          <a:p>
            <a:fld id="{43AF6259-A558-914F-B041-B97994B326E9}" type="datetime4">
              <a:rPr lang="en-CA" sz="1000" smtClean="0">
                <a:solidFill>
                  <a:srgbClr val="006957"/>
                </a:solidFill>
              </a:rPr>
              <a:t>March-16-18</a:t>
            </a:fld>
            <a:r>
              <a:rPr lang="en-CA" sz="1200" dirty="0" smtClean="0">
                <a:solidFill>
                  <a:srgbClr val="006957"/>
                </a:solidFill>
              </a:rPr>
              <a:t> </a:t>
            </a:r>
            <a:endParaRPr lang="en-US" sz="1200" dirty="0">
              <a:solidFill>
                <a:srgbClr val="006957"/>
              </a:solidFill>
            </a:endParaRPr>
          </a:p>
        </p:txBody>
      </p:sp>
      <p:sp>
        <p:nvSpPr>
          <p:cNvPr id="11" name="Rectangle 10"/>
          <p:cNvSpPr/>
          <p:nvPr userDrawn="1"/>
        </p:nvSpPr>
        <p:spPr>
          <a:xfrm>
            <a:off x="560799" y="6198784"/>
            <a:ext cx="249882" cy="338554"/>
          </a:xfrm>
          <a:prstGeom prst="rect">
            <a:avLst/>
          </a:prstGeom>
        </p:spPr>
        <p:txBody>
          <a:bodyPr wrap="square">
            <a:spAutoFit/>
          </a:bodyPr>
          <a:lstStyle/>
          <a:p>
            <a:r>
              <a:rPr lang="en-CA" sz="1600" dirty="0" smtClean="0">
                <a:solidFill>
                  <a:srgbClr val="FEDB00"/>
                </a:solidFill>
              </a:rPr>
              <a:t>| </a:t>
            </a:r>
            <a:endParaRPr lang="en-US" sz="1600" dirty="0">
              <a:solidFill>
                <a:srgbClr val="FEDB00"/>
              </a:solidFill>
            </a:endParaRPr>
          </a:p>
        </p:txBody>
      </p:sp>
    </p:spTree>
    <p:extLst>
      <p:ext uri="{BB962C8B-B14F-4D97-AF65-F5344CB8AC3E}">
        <p14:creationId xmlns:p14="http://schemas.microsoft.com/office/powerpoint/2010/main" val="1205795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61" r:id="rId5"/>
    <p:sldLayoutId id="2147483657" r:id="rId6"/>
  </p:sldLayoutIdLst>
  <p:hf hdr="0" ftr="0"/>
  <p:txStyles>
    <p:titleStyle>
      <a:lvl1pPr indent="-347472" algn="l" defTabSz="457200" rtl="0" eaLnBrk="1" latinLnBrk="0" hangingPunct="1">
        <a:lnSpc>
          <a:spcPts val="3760"/>
        </a:lnSpc>
        <a:spcBef>
          <a:spcPct val="0"/>
        </a:spcBef>
        <a:buNone/>
        <a:defRPr sz="2800" b="1" i="0" kern="1200">
          <a:solidFill>
            <a:srgbClr val="006957"/>
          </a:solidFill>
          <a:latin typeface="+mj-lt"/>
          <a:ea typeface="+mj-ea"/>
          <a:cs typeface="+mj-cs"/>
        </a:defRPr>
      </a:lvl1pPr>
    </p:titleStyle>
    <p:bodyStyle>
      <a:lvl1pPr marL="228600" indent="-2286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457200" indent="-228600" algn="l" defTabSz="457200" rtl="0" eaLnBrk="1" latinLnBrk="0" hangingPunct="1">
        <a:spcBef>
          <a:spcPts val="672"/>
        </a:spcBef>
        <a:buFont typeface="Arial"/>
        <a:buChar char="–"/>
        <a:defRPr sz="2100" kern="1200" baseline="0">
          <a:solidFill>
            <a:schemeClr val="tx1"/>
          </a:solidFill>
          <a:latin typeface="+mn-lt"/>
          <a:ea typeface="+mn-ea"/>
          <a:cs typeface="+mn-cs"/>
        </a:defRPr>
      </a:lvl2pPr>
      <a:lvl3pPr marL="685800" indent="-228600" algn="l" defTabSz="457200" rtl="0" eaLnBrk="1" latinLnBrk="0" hangingPunct="1">
        <a:spcBef>
          <a:spcPts val="600"/>
        </a:spcBef>
        <a:buFont typeface="Arial"/>
        <a:buChar char="•"/>
        <a:defRPr sz="1800" kern="1200" baseline="0">
          <a:solidFill>
            <a:schemeClr val="tx1"/>
          </a:solidFill>
          <a:latin typeface="+mn-lt"/>
          <a:ea typeface="+mn-ea"/>
          <a:cs typeface="+mn-cs"/>
        </a:defRPr>
      </a:lvl3pPr>
      <a:lvl4pPr marL="914400" indent="-228600" algn="l" defTabSz="457200" rtl="0" eaLnBrk="1" latinLnBrk="0" hangingPunct="1">
        <a:spcBef>
          <a:spcPts val="48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hananaz.khan@ontario.ca" TargetMode="External"/><Relationship Id="rId2" Type="http://schemas.openxmlformats.org/officeDocument/2006/relationships/hyperlink" Target="mailto:kristen.gamble@ontario.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labour.gov.on.ca/english/hs/prevention/repor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429300"/>
            <a:ext cx="8244656" cy="1562567"/>
          </a:xfrm>
        </p:spPr>
        <p:txBody>
          <a:bodyPr/>
          <a:lstStyle/>
          <a:p>
            <a:r>
              <a:rPr lang="en-CA" sz="4400" dirty="0" smtClean="0"/>
              <a:t>Accreditation Update</a:t>
            </a:r>
            <a:br>
              <a:rPr lang="en-CA" sz="4400" dirty="0" smtClean="0"/>
            </a:br>
            <a:endParaRPr lang="en-CA" sz="4400" dirty="0"/>
          </a:p>
        </p:txBody>
      </p:sp>
      <p:sp>
        <p:nvSpPr>
          <p:cNvPr id="5" name="Text Placeholder 4"/>
          <p:cNvSpPr>
            <a:spLocks noGrp="1"/>
          </p:cNvSpPr>
          <p:nvPr>
            <p:ph type="body" sz="quarter" idx="10"/>
          </p:nvPr>
        </p:nvSpPr>
        <p:spPr/>
        <p:txBody>
          <a:bodyPr/>
          <a:lstStyle/>
          <a:p>
            <a:r>
              <a:rPr lang="en-CA" dirty="0"/>
              <a:t>Regional Municipality of </a:t>
            </a:r>
            <a:r>
              <a:rPr lang="en-CA" dirty="0" smtClean="0"/>
              <a:t>Durham</a:t>
            </a:r>
          </a:p>
          <a:p>
            <a:r>
              <a:rPr lang="en-CA" dirty="0" smtClean="0"/>
              <a:t>March 15, </a:t>
            </a:r>
            <a:r>
              <a:rPr lang="en-CA" dirty="0"/>
              <a:t>2018</a:t>
            </a:r>
          </a:p>
        </p:txBody>
      </p:sp>
    </p:spTree>
    <p:extLst>
      <p:ext uri="{BB962C8B-B14F-4D97-AF65-F5344CB8AC3E}">
        <p14:creationId xmlns:p14="http://schemas.microsoft.com/office/powerpoint/2010/main" val="3915784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r>
              <a:rPr lang="en-CA" sz="1800" dirty="0"/>
              <a:t>Labour stakeholders have been </a:t>
            </a:r>
            <a:r>
              <a:rPr lang="en-CA" sz="1800" dirty="0" smtClean="0"/>
              <a:t>generally </a:t>
            </a:r>
            <a:r>
              <a:rPr lang="en-CA" sz="1800" dirty="0"/>
              <a:t>supportive of the development of an OHSMS Accreditation and Employer Recognition Program, depending on the details of </a:t>
            </a:r>
            <a:r>
              <a:rPr lang="en-CA" sz="1800" dirty="0" smtClean="0"/>
              <a:t>implementation. </a:t>
            </a:r>
            <a:r>
              <a:rPr lang="en-CA" sz="1800" dirty="0"/>
              <a:t>Initial feedback has included:</a:t>
            </a:r>
          </a:p>
          <a:p>
            <a:pPr lvl="1"/>
            <a:r>
              <a:rPr lang="en-CA" sz="1600" dirty="0"/>
              <a:t>Worker or union involvement in the development and confirmation of an employers OHSMS</a:t>
            </a:r>
          </a:p>
          <a:p>
            <a:pPr lvl="1"/>
            <a:r>
              <a:rPr lang="en-CA" sz="1600" dirty="0"/>
              <a:t>Consideration of the inclusion of workplace violence as part of an OHSMS </a:t>
            </a:r>
          </a:p>
          <a:p>
            <a:pPr lvl="1"/>
            <a:r>
              <a:rPr lang="en-CA" sz="1600" dirty="0" smtClean="0"/>
              <a:t>Concerns </a:t>
            </a:r>
            <a:r>
              <a:rPr lang="en-CA" sz="1600" dirty="0"/>
              <a:t>have been expressed regarding the potential impact on contract requirements for small and medium business, in particular in the construction industry</a:t>
            </a:r>
          </a:p>
          <a:p>
            <a:pPr lvl="1"/>
            <a:r>
              <a:rPr lang="en-CA" sz="1600" dirty="0"/>
              <a:t>Would like to see support for business through a continuum for those who may not be capable of implementing an OHSMS in their workplace</a:t>
            </a:r>
          </a:p>
          <a:p>
            <a:endParaRPr lang="en-CA" dirty="0"/>
          </a:p>
        </p:txBody>
      </p:sp>
      <p:sp>
        <p:nvSpPr>
          <p:cNvPr id="3" name="Title 2"/>
          <p:cNvSpPr>
            <a:spLocks noGrp="1"/>
          </p:cNvSpPr>
          <p:nvPr>
            <p:ph type="title"/>
          </p:nvPr>
        </p:nvSpPr>
        <p:spPr/>
        <p:txBody>
          <a:bodyPr/>
          <a:lstStyle/>
          <a:p>
            <a:r>
              <a:rPr lang="en-CA" dirty="0" smtClean="0"/>
              <a:t>Labour Feedback	</a:t>
            </a:r>
            <a:endParaRPr lang="en-CA" dirty="0"/>
          </a:p>
        </p:txBody>
      </p:sp>
    </p:spTree>
    <p:extLst>
      <p:ext uri="{BB962C8B-B14F-4D97-AF65-F5344CB8AC3E}">
        <p14:creationId xmlns:p14="http://schemas.microsoft.com/office/powerpoint/2010/main" val="1465368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4024" y="1924493"/>
            <a:ext cx="8258175" cy="3968307"/>
          </a:xfrm>
        </p:spPr>
        <p:txBody>
          <a:bodyPr>
            <a:normAutofit fontScale="92500" lnSpcReduction="20000"/>
          </a:bodyPr>
          <a:lstStyle/>
          <a:p>
            <a:r>
              <a:rPr lang="en-CA" sz="1600" dirty="0"/>
              <a:t>Employer Stakeholders have indicated support for the development of an OHSMS Accreditation and Employer Recognition standard and program. Initial feedback received has indicated:</a:t>
            </a:r>
          </a:p>
          <a:p>
            <a:pPr lvl="1"/>
            <a:r>
              <a:rPr lang="en-CA" sz="1400" dirty="0"/>
              <a:t>Support for the development of a standard, or standards that allow for the participation of small and medium sized businesses</a:t>
            </a:r>
          </a:p>
          <a:p>
            <a:pPr lvl="1"/>
            <a:r>
              <a:rPr lang="en-CA" sz="1400" dirty="0"/>
              <a:t>Support for the development of a</a:t>
            </a:r>
            <a:r>
              <a:rPr lang="en-CA" sz="1400" strike="sngStrike" dirty="0">
                <a:solidFill>
                  <a:srgbClr val="FF0000"/>
                </a:solidFill>
              </a:rPr>
              <a:t> </a:t>
            </a:r>
            <a:r>
              <a:rPr lang="en-CA" sz="1400" dirty="0"/>
              <a:t>standard that encompasses elements from existing OHSMS standards in the system</a:t>
            </a:r>
          </a:p>
          <a:p>
            <a:pPr lvl="1"/>
            <a:r>
              <a:rPr lang="en-CA" sz="1400" dirty="0"/>
              <a:t>Desire to ensure recognition requirements are ongoing and sustained in a workplace</a:t>
            </a:r>
          </a:p>
          <a:p>
            <a:pPr lvl="1"/>
            <a:r>
              <a:rPr lang="en-CA" sz="1400" dirty="0"/>
              <a:t>Support for health and safety program development through supply chains to encourage organizations who are marginally invested in health and safety to enhance their programs</a:t>
            </a:r>
          </a:p>
          <a:p>
            <a:pPr lvl="1"/>
            <a:r>
              <a:rPr lang="en-CA" sz="1400" dirty="0"/>
              <a:t>Suggestions that assistance for developing OHSMS in workplaces could be delivered through Health and Safety Associations</a:t>
            </a:r>
          </a:p>
          <a:p>
            <a:pPr lvl="1"/>
            <a:r>
              <a:rPr lang="en-CA" sz="1400" dirty="0"/>
              <a:t>Considerations for incentives to be made available for assistance in implementing and OHSMS and to provide assistance in maintenance of programs after successful implementation, in particular with small and medium sized business</a:t>
            </a:r>
          </a:p>
          <a:p>
            <a:pPr lvl="1"/>
            <a:r>
              <a:rPr lang="en-CA" sz="1400" dirty="0"/>
              <a:t>Confirmation of the importance of 3</a:t>
            </a:r>
            <a:r>
              <a:rPr lang="en-CA" sz="1400" baseline="30000" dirty="0"/>
              <a:t>rd</a:t>
            </a:r>
            <a:r>
              <a:rPr lang="en-CA" sz="1400" dirty="0"/>
              <a:t> party audit of systems for confirmation and suggestions for the MOL to potentially develop an auditing standard</a:t>
            </a:r>
          </a:p>
          <a:p>
            <a:pPr lvl="1"/>
            <a:r>
              <a:rPr lang="en-CA" sz="1400" dirty="0"/>
              <a:t>Support the development of comprehensive evaluation criteria for the potential compliance history evaluation in MOL database</a:t>
            </a:r>
          </a:p>
          <a:p>
            <a:endParaRPr lang="en-CA" dirty="0"/>
          </a:p>
        </p:txBody>
      </p:sp>
      <p:sp>
        <p:nvSpPr>
          <p:cNvPr id="3" name="Title 2"/>
          <p:cNvSpPr>
            <a:spLocks noGrp="1"/>
          </p:cNvSpPr>
          <p:nvPr>
            <p:ph type="title"/>
          </p:nvPr>
        </p:nvSpPr>
        <p:spPr/>
        <p:txBody>
          <a:bodyPr/>
          <a:lstStyle/>
          <a:p>
            <a:r>
              <a:rPr lang="en-CA" dirty="0" smtClean="0"/>
              <a:t>Employer Feedback</a:t>
            </a:r>
            <a:endParaRPr lang="en-CA" dirty="0"/>
          </a:p>
        </p:txBody>
      </p:sp>
    </p:spTree>
    <p:extLst>
      <p:ext uri="{BB962C8B-B14F-4D97-AF65-F5344CB8AC3E}">
        <p14:creationId xmlns:p14="http://schemas.microsoft.com/office/powerpoint/2010/main" val="235463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CA" dirty="0" smtClean="0"/>
              <a:t>Continue review consultation feedback</a:t>
            </a:r>
          </a:p>
          <a:p>
            <a:endParaRPr lang="en-CA" dirty="0" smtClean="0"/>
          </a:p>
          <a:p>
            <a:r>
              <a:rPr lang="en-CA" dirty="0" smtClean="0"/>
              <a:t>Finalize standard and employer recognition criteria</a:t>
            </a:r>
          </a:p>
          <a:p>
            <a:endParaRPr lang="en-CA" dirty="0" smtClean="0"/>
          </a:p>
          <a:p>
            <a:r>
              <a:rPr lang="en-CA" dirty="0" smtClean="0"/>
              <a:t>Work out administrative details and incentives</a:t>
            </a:r>
          </a:p>
        </p:txBody>
      </p:sp>
      <p:sp>
        <p:nvSpPr>
          <p:cNvPr id="3" name="Title 2"/>
          <p:cNvSpPr>
            <a:spLocks noGrp="1"/>
          </p:cNvSpPr>
          <p:nvPr>
            <p:ph type="title"/>
          </p:nvPr>
        </p:nvSpPr>
        <p:spPr/>
        <p:txBody>
          <a:bodyPr/>
          <a:lstStyle/>
          <a:p>
            <a:r>
              <a:rPr lang="en-CA" dirty="0" smtClean="0"/>
              <a:t>Next Steps</a:t>
            </a:r>
            <a:endParaRPr lang="en-CA" dirty="0"/>
          </a:p>
        </p:txBody>
      </p:sp>
    </p:spTree>
    <p:extLst>
      <p:ext uri="{BB962C8B-B14F-4D97-AF65-F5344CB8AC3E}">
        <p14:creationId xmlns:p14="http://schemas.microsoft.com/office/powerpoint/2010/main" val="1987206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CA" dirty="0" smtClean="0"/>
              <a:t>For any </a:t>
            </a:r>
            <a:r>
              <a:rPr lang="en-CA" smtClean="0"/>
              <a:t>additional questions:</a:t>
            </a:r>
          </a:p>
          <a:p>
            <a:endParaRPr lang="en-CA" dirty="0" smtClean="0"/>
          </a:p>
          <a:p>
            <a:r>
              <a:rPr lang="en-CA" dirty="0" smtClean="0"/>
              <a:t>Kristen Gamble, Policy Analyst </a:t>
            </a:r>
            <a:r>
              <a:rPr lang="en-CA" dirty="0" smtClean="0">
                <a:hlinkClick r:id="rId2"/>
              </a:rPr>
              <a:t>kristen.gamble@ontario.ca</a:t>
            </a:r>
            <a:endParaRPr lang="en-CA" dirty="0" smtClean="0"/>
          </a:p>
          <a:p>
            <a:endParaRPr lang="en-CA" dirty="0"/>
          </a:p>
          <a:p>
            <a:r>
              <a:rPr lang="en-CA" dirty="0" smtClean="0"/>
              <a:t>Shahanaz Khan, Program Manager </a:t>
            </a:r>
            <a:r>
              <a:rPr lang="en-CA" dirty="0" smtClean="0">
                <a:hlinkClick r:id="rId3"/>
              </a:rPr>
              <a:t>shananaz.khan@ontario.ca</a:t>
            </a:r>
            <a:r>
              <a:rPr lang="en-CA" dirty="0" smtClean="0"/>
              <a:t> </a:t>
            </a:r>
          </a:p>
          <a:p>
            <a:endParaRPr lang="en-CA" dirty="0"/>
          </a:p>
        </p:txBody>
      </p:sp>
      <p:sp>
        <p:nvSpPr>
          <p:cNvPr id="3" name="Title 2"/>
          <p:cNvSpPr>
            <a:spLocks noGrp="1"/>
          </p:cNvSpPr>
          <p:nvPr>
            <p:ph type="title"/>
          </p:nvPr>
        </p:nvSpPr>
        <p:spPr/>
        <p:txBody>
          <a:bodyPr/>
          <a:lstStyle/>
          <a:p>
            <a:r>
              <a:rPr lang="en-CA" dirty="0" smtClean="0"/>
              <a:t>Contact Information</a:t>
            </a:r>
            <a:endParaRPr lang="en-CA" dirty="0"/>
          </a:p>
        </p:txBody>
      </p:sp>
    </p:spTree>
    <p:extLst>
      <p:ext uri="{BB962C8B-B14F-4D97-AF65-F5344CB8AC3E}">
        <p14:creationId xmlns:p14="http://schemas.microsoft.com/office/powerpoint/2010/main" val="1189292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4024" y="1781296"/>
            <a:ext cx="8258175" cy="4194629"/>
          </a:xfrm>
        </p:spPr>
        <p:txBody>
          <a:bodyPr>
            <a:normAutofit/>
          </a:bodyPr>
          <a:lstStyle/>
          <a:p>
            <a:pPr>
              <a:spcAft>
                <a:spcPts val="600"/>
              </a:spcAft>
            </a:pPr>
            <a:r>
              <a:rPr lang="en-CA" sz="1800" dirty="0"/>
              <a:t>Recommendation #23 of the </a:t>
            </a:r>
            <a:r>
              <a:rPr lang="en-CA" sz="1800" u="sng" dirty="0">
                <a:hlinkClick r:id="rId2"/>
              </a:rPr>
              <a:t>Expert Advisory Panel on Occupational Health and Safety</a:t>
            </a:r>
            <a:r>
              <a:rPr lang="en-CA" sz="1800" dirty="0"/>
              <a:t> (2010) recommended that Ontario should have a voluntary accreditation program</a:t>
            </a:r>
          </a:p>
          <a:p>
            <a:pPr>
              <a:spcAft>
                <a:spcPts val="600"/>
              </a:spcAft>
            </a:pPr>
            <a:r>
              <a:rPr lang="en-CA" sz="1800" dirty="0"/>
              <a:t>The aim is to recognize workplaces, in partnership with workers, supervisors and employers, who successfully implement health and safety management systems</a:t>
            </a:r>
          </a:p>
          <a:p>
            <a:pPr>
              <a:spcAft>
                <a:spcPts val="600"/>
              </a:spcAft>
            </a:pPr>
            <a:r>
              <a:rPr lang="en-US" sz="1800" dirty="0" err="1"/>
              <a:t>Labour</a:t>
            </a:r>
            <a:r>
              <a:rPr lang="en-US" sz="1800" dirty="0"/>
              <a:t> and employer stakeholders have sought the recognition of workplaces with strong health and safety management systems and performance, beyond minimum compliance in Ontario since the 1990’s</a:t>
            </a:r>
          </a:p>
          <a:p>
            <a:pPr>
              <a:spcAft>
                <a:spcPts val="600"/>
              </a:spcAft>
            </a:pPr>
            <a:r>
              <a:rPr lang="en-CA" sz="1800" dirty="0"/>
              <a:t>Generally, research suggests that organizations with OHSMS experience improved safety environments, increased hazard reporting by workers, increased organizational interest in occupational health and safety, reduced rates of lost-time injuries, and a decrease in workers’ compensation </a:t>
            </a:r>
            <a:r>
              <a:rPr lang="en-CA" sz="1800" dirty="0" smtClean="0"/>
              <a:t>premiums</a:t>
            </a:r>
            <a:endParaRPr lang="en-CA" sz="1800" dirty="0"/>
          </a:p>
        </p:txBody>
      </p:sp>
      <p:sp>
        <p:nvSpPr>
          <p:cNvPr id="3" name="Title 2"/>
          <p:cNvSpPr>
            <a:spLocks noGrp="1"/>
          </p:cNvSpPr>
          <p:nvPr>
            <p:ph type="title"/>
          </p:nvPr>
        </p:nvSpPr>
        <p:spPr/>
        <p:txBody>
          <a:bodyPr/>
          <a:lstStyle/>
          <a:p>
            <a:r>
              <a:rPr lang="en-CA" dirty="0" smtClean="0"/>
              <a:t>Background</a:t>
            </a:r>
            <a:endParaRPr lang="en-CA" dirty="0"/>
          </a:p>
        </p:txBody>
      </p:sp>
    </p:spTree>
    <p:extLst>
      <p:ext uri="{BB962C8B-B14F-4D97-AF65-F5344CB8AC3E}">
        <p14:creationId xmlns:p14="http://schemas.microsoft.com/office/powerpoint/2010/main" val="1701433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4024" y="1754373"/>
            <a:ext cx="8258175" cy="4138428"/>
          </a:xfrm>
        </p:spPr>
        <p:txBody>
          <a:bodyPr>
            <a:normAutofit fontScale="92500" lnSpcReduction="10000"/>
          </a:bodyPr>
          <a:lstStyle/>
          <a:p>
            <a:pPr lvl="0"/>
            <a:r>
              <a:rPr lang="en-CA" sz="1800" dirty="0"/>
              <a:t>The objective of a voluntary accreditation and employer recognition program is to motivate Ontario employers to improve injury prevention and workplace safety through the adoption of occupational health and safety management systems (OHSMS) that go beyond minimum compliance with the OHSA</a:t>
            </a:r>
          </a:p>
          <a:p>
            <a:r>
              <a:rPr lang="en-CA" sz="1800" dirty="0"/>
              <a:t>Purpose of an Accreditation Standard: </a:t>
            </a:r>
          </a:p>
          <a:p>
            <a:pPr lvl="1"/>
            <a:r>
              <a:rPr lang="en-CA" sz="1800" dirty="0"/>
              <a:t>Outline a best practice standard for effective health and safety management systems, programs and practices;</a:t>
            </a:r>
          </a:p>
          <a:p>
            <a:pPr lvl="1"/>
            <a:r>
              <a:rPr lang="en-CA" sz="1800" dirty="0"/>
              <a:t>Reinforce the cooperation of all workplace parties in the promotion of the Internal Responsibility System;</a:t>
            </a:r>
          </a:p>
          <a:p>
            <a:pPr lvl="1"/>
            <a:r>
              <a:rPr lang="en-CA" sz="1800" dirty="0"/>
              <a:t>Encourage workplaces without health and safety systems to work towards adopting them;</a:t>
            </a:r>
          </a:p>
          <a:p>
            <a:pPr lvl="1"/>
            <a:r>
              <a:rPr lang="en-CA" sz="1800" dirty="0"/>
              <a:t>Encourage employers who have already implemented health and safety systems to engage in the continual improvement of their systems; and</a:t>
            </a:r>
          </a:p>
          <a:p>
            <a:pPr lvl="1"/>
            <a:r>
              <a:rPr lang="en-CA" sz="1800" dirty="0"/>
              <a:t>Encourage employers and workers to champion health and safety in their sector.</a:t>
            </a:r>
            <a:endParaRPr lang="en-CA" dirty="0"/>
          </a:p>
        </p:txBody>
      </p:sp>
      <p:sp>
        <p:nvSpPr>
          <p:cNvPr id="3" name="Title 2"/>
          <p:cNvSpPr>
            <a:spLocks noGrp="1"/>
          </p:cNvSpPr>
          <p:nvPr>
            <p:ph type="title"/>
          </p:nvPr>
        </p:nvSpPr>
        <p:spPr>
          <a:xfrm>
            <a:off x="454025" y="1258218"/>
            <a:ext cx="8258176" cy="634377"/>
          </a:xfrm>
        </p:spPr>
        <p:txBody>
          <a:bodyPr/>
          <a:lstStyle/>
          <a:p>
            <a:r>
              <a:rPr lang="en-CA" dirty="0"/>
              <a:t>Purpose of Voluntary OHSMS Accreditation</a:t>
            </a:r>
          </a:p>
        </p:txBody>
      </p:sp>
    </p:spTree>
    <p:extLst>
      <p:ext uri="{BB962C8B-B14F-4D97-AF65-F5344CB8AC3E}">
        <p14:creationId xmlns:p14="http://schemas.microsoft.com/office/powerpoint/2010/main" val="1802873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4024" y="1786270"/>
            <a:ext cx="8258175" cy="4106530"/>
          </a:xfrm>
        </p:spPr>
        <p:txBody>
          <a:bodyPr>
            <a:normAutofit fontScale="92500"/>
          </a:bodyPr>
          <a:lstStyle/>
          <a:p>
            <a:r>
              <a:rPr lang="en-CA" sz="1800" dirty="0"/>
              <a:t>Changes to the </a:t>
            </a:r>
            <a:r>
              <a:rPr lang="en-CA" sz="1800" i="1" dirty="0"/>
              <a:t>Occupational Health and Safety Act </a:t>
            </a:r>
            <a:r>
              <a:rPr lang="en-CA" sz="1800" dirty="0"/>
              <a:t>(OHSA) received Royal Assent in December 2016.  These changes provide the CPO with the authority to:</a:t>
            </a:r>
          </a:p>
          <a:p>
            <a:pPr lvl="1"/>
            <a:r>
              <a:rPr lang="en-CA" sz="1400" u="sng" dirty="0"/>
              <a:t>Establish standards </a:t>
            </a:r>
            <a:r>
              <a:rPr lang="en-CA" sz="1400" dirty="0"/>
              <a:t>that occupational health and safety management systems would need to meet to become accredited by the CPO; </a:t>
            </a:r>
          </a:p>
          <a:p>
            <a:pPr lvl="1"/>
            <a:r>
              <a:rPr lang="en-CA" sz="1400" u="sng" dirty="0"/>
              <a:t>Approve existing or new occupational health and safety management systems </a:t>
            </a:r>
            <a:r>
              <a:rPr lang="en-CA" sz="1400" dirty="0"/>
              <a:t>that meet the CPO’s standard;</a:t>
            </a:r>
          </a:p>
          <a:p>
            <a:pPr lvl="1"/>
            <a:r>
              <a:rPr lang="en-CA" sz="1400" u="sng" dirty="0"/>
              <a:t>Recognize employers</a:t>
            </a:r>
            <a:r>
              <a:rPr lang="en-CA" sz="1400" dirty="0"/>
              <a:t> that have been certified by an approved occupational health and safety management system and meet any additional criteria established by the CPO; </a:t>
            </a:r>
          </a:p>
          <a:p>
            <a:pPr lvl="1"/>
            <a:r>
              <a:rPr lang="en-CA" sz="1400" u="sng" dirty="0"/>
              <a:t>Publish</a:t>
            </a:r>
            <a:r>
              <a:rPr lang="en-CA" sz="1400" dirty="0"/>
              <a:t> the names of accredited programs and recognized employers;</a:t>
            </a:r>
          </a:p>
          <a:p>
            <a:pPr lvl="1"/>
            <a:r>
              <a:rPr lang="en-CA" sz="1400" dirty="0"/>
              <a:t>Ability to allow the </a:t>
            </a:r>
            <a:r>
              <a:rPr lang="en-CA" sz="1400" u="sng" dirty="0"/>
              <a:t>delegation</a:t>
            </a:r>
            <a:r>
              <a:rPr lang="en-CA" sz="1400" dirty="0"/>
              <a:t> of certain functions of the CPO relating to approvals of training programs and providers as well as accreditation and employer recognition, to a third party outside the ministry. </a:t>
            </a:r>
          </a:p>
          <a:p>
            <a:r>
              <a:rPr lang="en-CA" sz="1800" dirty="0"/>
              <a:t>In addition, the following definition was added to the OHSA which defines Health and Safety Management Systems:</a:t>
            </a:r>
          </a:p>
          <a:p>
            <a:pPr lvl="1"/>
            <a:r>
              <a:rPr lang="en-CA" sz="1400" dirty="0"/>
              <a:t>“health and safety management system” means a coordinated system of procedures, processes and other measures that is designed to be implemented by employers in order to promote continuous improvement in occupational health and safety</a:t>
            </a:r>
          </a:p>
          <a:p>
            <a:endParaRPr lang="en-CA" dirty="0"/>
          </a:p>
        </p:txBody>
      </p:sp>
      <p:sp>
        <p:nvSpPr>
          <p:cNvPr id="3" name="Title 2"/>
          <p:cNvSpPr>
            <a:spLocks noGrp="1"/>
          </p:cNvSpPr>
          <p:nvPr>
            <p:ph type="title"/>
          </p:nvPr>
        </p:nvSpPr>
        <p:spPr/>
        <p:txBody>
          <a:bodyPr/>
          <a:lstStyle/>
          <a:p>
            <a:r>
              <a:rPr lang="en-CA" dirty="0"/>
              <a:t>Amendments to the OHSA</a:t>
            </a:r>
          </a:p>
        </p:txBody>
      </p:sp>
    </p:spTree>
    <p:extLst>
      <p:ext uri="{BB962C8B-B14F-4D97-AF65-F5344CB8AC3E}">
        <p14:creationId xmlns:p14="http://schemas.microsoft.com/office/powerpoint/2010/main" val="3443325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lvl="0"/>
            <a:r>
              <a:rPr lang="en-CA" sz="1800" dirty="0"/>
              <a:t>The recent changes to the OHSA allow for the following: </a:t>
            </a:r>
          </a:p>
          <a:p>
            <a:pPr marL="617220" lvl="1" indent="-342900">
              <a:buFont typeface="+mj-lt"/>
              <a:buAutoNum type="arabicPeriod"/>
            </a:pPr>
            <a:r>
              <a:rPr lang="en-CA" sz="1600" dirty="0"/>
              <a:t>Formal occupational health and safety management systems that meet the CPO Accreditation Standard can be accredited by the CPO;  </a:t>
            </a:r>
          </a:p>
          <a:p>
            <a:pPr marL="617220" lvl="1" indent="-342900">
              <a:buFont typeface="+mj-lt"/>
              <a:buAutoNum type="arabicPeriod"/>
            </a:pPr>
            <a:endParaRPr lang="en-CA" sz="1400" dirty="0"/>
          </a:p>
          <a:p>
            <a:pPr marL="617220" lvl="1" indent="-342900">
              <a:buFont typeface="+mj-lt"/>
              <a:buAutoNum type="arabicPeriod"/>
            </a:pPr>
            <a:r>
              <a:rPr lang="en-CA" sz="1600" dirty="0"/>
              <a:t>A workplace specific occupational health and safety management system that meets the CPO Accreditation Standard can be accredited by the CPO;</a:t>
            </a:r>
          </a:p>
          <a:p>
            <a:pPr marL="630936" lvl="3" indent="0">
              <a:buNone/>
            </a:pPr>
            <a:endParaRPr lang="en-CA" sz="1100" dirty="0"/>
          </a:p>
          <a:p>
            <a:pPr marL="617220" lvl="1" indent="-342900">
              <a:buFont typeface="+mj-lt"/>
              <a:buAutoNum type="arabicPeriod"/>
            </a:pPr>
            <a:r>
              <a:rPr lang="en-CA" sz="1600" dirty="0"/>
              <a:t>An existing certification process incorporates missing elements in order to meet the CPO Accreditation Standard could then be accredited by the CPO</a:t>
            </a:r>
          </a:p>
          <a:p>
            <a:pPr marL="630936" lvl="3" indent="0">
              <a:buNone/>
            </a:pPr>
            <a:endParaRPr lang="en-CA" sz="1400" dirty="0"/>
          </a:p>
          <a:p>
            <a:r>
              <a:rPr lang="en-CA" dirty="0"/>
              <a:t> </a:t>
            </a:r>
            <a:r>
              <a:rPr lang="en-CA" sz="1800" dirty="0"/>
              <a:t>Employer recognition</a:t>
            </a:r>
          </a:p>
          <a:p>
            <a:pPr marL="617220" lvl="1" indent="-342900">
              <a:buFont typeface="+mj-lt"/>
              <a:buAutoNum type="arabicPeriod"/>
            </a:pPr>
            <a:r>
              <a:rPr lang="en-CA" sz="1600" dirty="0"/>
              <a:t>An employer meets additional criteria set by the CPO in order to be </a:t>
            </a:r>
            <a:r>
              <a:rPr lang="en-CA" sz="1600" dirty="0" smtClean="0"/>
              <a:t>recognized</a:t>
            </a:r>
            <a:endParaRPr lang="en-CA" sz="1600" dirty="0"/>
          </a:p>
        </p:txBody>
      </p:sp>
      <p:sp>
        <p:nvSpPr>
          <p:cNvPr id="3" name="Title 2"/>
          <p:cNvSpPr>
            <a:spLocks noGrp="1"/>
          </p:cNvSpPr>
          <p:nvPr>
            <p:ph type="title"/>
          </p:nvPr>
        </p:nvSpPr>
        <p:spPr/>
        <p:txBody>
          <a:bodyPr/>
          <a:lstStyle/>
          <a:p>
            <a:r>
              <a:rPr lang="en-CA" dirty="0"/>
              <a:t>MOL Voluntary OHSMS Accreditation and Employer Recognition  Program Model </a:t>
            </a:r>
          </a:p>
        </p:txBody>
      </p:sp>
    </p:spTree>
    <p:extLst>
      <p:ext uri="{BB962C8B-B14F-4D97-AF65-F5344CB8AC3E}">
        <p14:creationId xmlns:p14="http://schemas.microsoft.com/office/powerpoint/2010/main" val="426425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endParaRPr lang="en-CA" dirty="0"/>
          </a:p>
        </p:txBody>
      </p:sp>
      <p:sp>
        <p:nvSpPr>
          <p:cNvPr id="3" name="Title 2"/>
          <p:cNvSpPr>
            <a:spLocks noGrp="1"/>
          </p:cNvSpPr>
          <p:nvPr>
            <p:ph type="title"/>
          </p:nvPr>
        </p:nvSpPr>
        <p:spPr>
          <a:xfrm>
            <a:off x="454025" y="1020718"/>
            <a:ext cx="8258176" cy="919832"/>
          </a:xfrm>
        </p:spPr>
        <p:txBody>
          <a:bodyPr/>
          <a:lstStyle/>
          <a:p>
            <a:r>
              <a:rPr lang="en-CA" sz="2400" dirty="0" smtClean="0"/>
              <a:t>Accreditation and Employer Recognition Process</a:t>
            </a:r>
            <a:endParaRPr lang="en-CA" sz="2400" dirty="0"/>
          </a:p>
        </p:txBody>
      </p:sp>
      <p:sp>
        <p:nvSpPr>
          <p:cNvPr id="4" name="Slide Number Placeholder 3"/>
          <p:cNvSpPr txBox="1">
            <a:spLocks/>
          </p:cNvSpPr>
          <p:nvPr/>
        </p:nvSpPr>
        <p:spPr>
          <a:xfrm>
            <a:off x="4355976" y="6972155"/>
            <a:ext cx="429443" cy="33675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872A496-11F8-874E-A0C3-A6015EB8731D}" type="slidenum">
              <a:rPr lang="en-US" smtClean="0">
                <a:solidFill>
                  <a:prstClr val="black">
                    <a:tint val="75000"/>
                  </a:prstClr>
                </a:solidFill>
              </a:rPr>
              <a:pPr/>
              <a:t>6</a:t>
            </a:fld>
            <a:endParaRPr lang="en-US" dirty="0">
              <a:solidFill>
                <a:prstClr val="black">
                  <a:tint val="75000"/>
                </a:prstClr>
              </a:solidFill>
            </a:endParaRPr>
          </a:p>
        </p:txBody>
      </p:sp>
      <p:graphicFrame>
        <p:nvGraphicFramePr>
          <p:cNvPr id="5" name="Content Placeholder 4"/>
          <p:cNvGraphicFramePr>
            <a:graphicFrameLocks/>
          </p:cNvGraphicFramePr>
          <p:nvPr>
            <p:extLst>
              <p:ext uri="{D42A27DB-BD31-4B8C-83A1-F6EECF244321}">
                <p14:modId xmlns:p14="http://schemas.microsoft.com/office/powerpoint/2010/main" val="2842666718"/>
              </p:ext>
            </p:extLst>
          </p:nvPr>
        </p:nvGraphicFramePr>
        <p:xfrm>
          <a:off x="207963" y="1454659"/>
          <a:ext cx="8936037" cy="2784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7"/>
          <p:cNvGraphicFramePr>
            <a:graphicFrameLocks/>
          </p:cNvGraphicFramePr>
          <p:nvPr>
            <p:extLst>
              <p:ext uri="{D42A27DB-BD31-4B8C-83A1-F6EECF244321}">
                <p14:modId xmlns:p14="http://schemas.microsoft.com/office/powerpoint/2010/main" val="1928132727"/>
              </p:ext>
            </p:extLst>
          </p:nvPr>
        </p:nvGraphicFramePr>
        <p:xfrm>
          <a:off x="263525" y="4053825"/>
          <a:ext cx="8824912" cy="27066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extBox 6"/>
          <p:cNvSpPr txBox="1"/>
          <p:nvPr/>
        </p:nvSpPr>
        <p:spPr bwMode="auto">
          <a:xfrm>
            <a:off x="1151620" y="1791344"/>
            <a:ext cx="4896544" cy="276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t" anchorCtr="0" compatLnSpc="1">
            <a:prstTxWarp prst="textNoShape">
              <a:avLst/>
            </a:prstTxWarp>
            <a:spAutoFit/>
          </a:bodyPr>
          <a:lstStyle/>
          <a:p>
            <a:pPr eaLnBrk="0" fontAlgn="base" hangingPunct="0">
              <a:spcBef>
                <a:spcPct val="0"/>
              </a:spcBef>
              <a:spcAft>
                <a:spcPts val="600"/>
              </a:spcAft>
              <a:buClr>
                <a:srgbClr val="DE9C22"/>
              </a:buClr>
              <a:buSzPct val="100000"/>
              <a:buFont typeface="Lucida Grande" charset="0"/>
              <a:buNone/>
            </a:pPr>
            <a:r>
              <a:rPr lang="en-CA" i="1" kern="0" dirty="0">
                <a:solidFill>
                  <a:srgbClr val="377C29"/>
                </a:solidFill>
                <a:ea typeface="ＭＳ Ｐゴシック" charset="0"/>
                <a:cs typeface="ＭＳ Ｐゴシック" charset="0"/>
              </a:rPr>
              <a:t>Voluntary CPO OHSMS Accreditation Process</a:t>
            </a:r>
          </a:p>
        </p:txBody>
      </p:sp>
      <p:sp>
        <p:nvSpPr>
          <p:cNvPr id="8" name="TextBox 7"/>
          <p:cNvSpPr txBox="1"/>
          <p:nvPr/>
        </p:nvSpPr>
        <p:spPr bwMode="auto">
          <a:xfrm>
            <a:off x="1115616" y="4405698"/>
            <a:ext cx="4968552" cy="276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t" anchorCtr="0" compatLnSpc="1">
            <a:prstTxWarp prst="textNoShape">
              <a:avLst/>
            </a:prstTxWarp>
            <a:spAutoFit/>
          </a:bodyPr>
          <a:lstStyle/>
          <a:p>
            <a:pPr eaLnBrk="0" fontAlgn="base" hangingPunct="0">
              <a:spcBef>
                <a:spcPct val="0"/>
              </a:spcBef>
              <a:spcAft>
                <a:spcPts val="600"/>
              </a:spcAft>
              <a:buClr>
                <a:srgbClr val="DE9C22"/>
              </a:buClr>
              <a:buSzPct val="100000"/>
              <a:buFont typeface="Lucida Grande" charset="0"/>
              <a:buNone/>
            </a:pPr>
            <a:r>
              <a:rPr lang="en-CA" i="1" kern="0" dirty="0">
                <a:solidFill>
                  <a:srgbClr val="377C29"/>
                </a:solidFill>
                <a:ea typeface="ＭＳ Ｐゴシック" charset="0"/>
                <a:cs typeface="ＭＳ Ｐゴシック" charset="0"/>
              </a:rPr>
              <a:t>Voluntary CPO Employer Recognition Process</a:t>
            </a:r>
          </a:p>
        </p:txBody>
      </p:sp>
    </p:spTree>
    <p:extLst>
      <p:ext uri="{BB962C8B-B14F-4D97-AF65-F5344CB8AC3E}">
        <p14:creationId xmlns:p14="http://schemas.microsoft.com/office/powerpoint/2010/main" val="3399885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49" y="1001369"/>
            <a:ext cx="8258176" cy="919832"/>
          </a:xfrm>
        </p:spPr>
        <p:txBody>
          <a:bodyPr/>
          <a:lstStyle/>
          <a:p>
            <a:r>
              <a:rPr lang="en-CA" sz="2800" dirty="0" smtClean="0"/>
              <a:t>OHSMS Accreditation Standard</a:t>
            </a:r>
            <a:endParaRPr lang="en-CA" sz="2800" dirty="0"/>
          </a:p>
        </p:txBody>
      </p:sp>
      <p:sp>
        <p:nvSpPr>
          <p:cNvPr id="3" name="Content Placeholder 2"/>
          <p:cNvSpPr>
            <a:spLocks noGrp="1"/>
          </p:cNvSpPr>
          <p:nvPr>
            <p:ph sz="quarter" idx="10"/>
          </p:nvPr>
        </p:nvSpPr>
        <p:spPr>
          <a:xfrm>
            <a:off x="454024" y="1901073"/>
            <a:ext cx="8258175" cy="4167517"/>
          </a:xfrm>
        </p:spPr>
        <p:txBody>
          <a:bodyPr>
            <a:normAutofit/>
          </a:bodyPr>
          <a:lstStyle/>
          <a:p>
            <a:pPr lvl="0"/>
            <a:r>
              <a:rPr lang="en-CA" sz="1600" dirty="0" smtClean="0">
                <a:solidFill>
                  <a:prstClr val="black"/>
                </a:solidFill>
              </a:rPr>
              <a:t>MOL published a draft OHSMS accreditation standard for public consultation.  </a:t>
            </a:r>
          </a:p>
          <a:p>
            <a:pPr marL="0" lvl="0" indent="0">
              <a:buNone/>
            </a:pPr>
            <a:endParaRPr lang="en-CA" sz="1600" dirty="0">
              <a:solidFill>
                <a:prstClr val="black"/>
              </a:solidFill>
            </a:endParaRPr>
          </a:p>
          <a:p>
            <a:pPr lvl="0"/>
            <a:r>
              <a:rPr lang="en-CA" sz="1600" dirty="0" smtClean="0">
                <a:solidFill>
                  <a:prstClr val="black"/>
                </a:solidFill>
              </a:rPr>
              <a:t>The draft standard set </a:t>
            </a:r>
            <a:r>
              <a:rPr lang="en-CA" sz="1600" dirty="0">
                <a:solidFill>
                  <a:prstClr val="black"/>
                </a:solidFill>
              </a:rPr>
              <a:t>out 19 elements that are consistent with </a:t>
            </a:r>
            <a:r>
              <a:rPr lang="en-CA" sz="1600" smtClean="0">
                <a:solidFill>
                  <a:prstClr val="black"/>
                </a:solidFill>
              </a:rPr>
              <a:t>existing OHSMS.</a:t>
            </a:r>
            <a:endParaRPr lang="en-CA" sz="1600" dirty="0" smtClean="0"/>
          </a:p>
          <a:p>
            <a:pPr lvl="0"/>
            <a:endParaRPr lang="en-CA" sz="1600" dirty="0"/>
          </a:p>
          <a:p>
            <a:pPr lvl="0"/>
            <a:r>
              <a:rPr lang="en-CA" sz="1600" dirty="0" smtClean="0"/>
              <a:t>An employer wishing </a:t>
            </a:r>
            <a:r>
              <a:rPr lang="en-CA" sz="1600" dirty="0" smtClean="0">
                <a:solidFill>
                  <a:prstClr val="black"/>
                </a:solidFill>
              </a:rPr>
              <a:t>to be recognized by the CPO would be required to implement each of the elements in consultation with workers or their representatives.</a:t>
            </a:r>
            <a:endParaRPr lang="en-CA" sz="1600" dirty="0">
              <a:solidFill>
                <a:prstClr val="black"/>
              </a:solidFill>
            </a:endParaRPr>
          </a:p>
          <a:p>
            <a:pPr marL="0" indent="0">
              <a:buNone/>
            </a:pPr>
            <a:endParaRPr lang="en-CA" sz="1600" dirty="0" smtClean="0"/>
          </a:p>
          <a:p>
            <a:r>
              <a:rPr lang="en-CA" sz="1600" dirty="0" smtClean="0"/>
              <a:t>The draft standard is intended to allow </a:t>
            </a:r>
            <a:r>
              <a:rPr lang="en-CA" sz="1600" dirty="0"/>
              <a:t>employers to </a:t>
            </a:r>
            <a:r>
              <a:rPr lang="en-CA" sz="1600" dirty="0" smtClean="0"/>
              <a:t>implement a customized management system or an </a:t>
            </a:r>
            <a:r>
              <a:rPr lang="en-CA" sz="1600" dirty="0"/>
              <a:t>existing </a:t>
            </a:r>
            <a:r>
              <a:rPr lang="en-CA" sz="1600" dirty="0" smtClean="0"/>
              <a:t>national or internationally recognized OHSMS, so long as those systems are accredited by the CPO.</a:t>
            </a:r>
          </a:p>
          <a:p>
            <a:endParaRPr lang="en-US" sz="1600" dirty="0"/>
          </a:p>
          <a:p>
            <a:r>
              <a:rPr lang="en-US" sz="1600" dirty="0" smtClean="0"/>
              <a:t>The key elements for successful implementation of an OHSMS are Leadership &amp; Commitment, Worker Participation, Risk Assessment &amp; Determination of Controls, and the concept of Continual Improvement using the Plan-Do-Check-Act cycle.  </a:t>
            </a:r>
            <a:endParaRPr lang="en-CA" dirty="0"/>
          </a:p>
        </p:txBody>
      </p:sp>
    </p:spTree>
    <p:extLst>
      <p:ext uri="{BB962C8B-B14F-4D97-AF65-F5344CB8AC3E}">
        <p14:creationId xmlns:p14="http://schemas.microsoft.com/office/powerpoint/2010/main" val="1316281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49" y="805013"/>
            <a:ext cx="8258176" cy="590044"/>
          </a:xfrm>
        </p:spPr>
        <p:txBody>
          <a:bodyPr/>
          <a:lstStyle/>
          <a:p>
            <a:r>
              <a:rPr lang="en-CA" sz="2800" dirty="0" smtClean="0"/>
              <a:t>Draft OHSMS Accreditation Standard Elements</a:t>
            </a:r>
            <a:endParaRPr lang="en-CA" sz="2800" dirty="0"/>
          </a:p>
        </p:txBody>
      </p:sp>
      <p:sp>
        <p:nvSpPr>
          <p:cNvPr id="3" name="Text Placeholder 2"/>
          <p:cNvSpPr>
            <a:spLocks noGrp="1"/>
          </p:cNvSpPr>
          <p:nvPr>
            <p:ph type="body" idx="4294967295"/>
          </p:nvPr>
        </p:nvSpPr>
        <p:spPr>
          <a:xfrm>
            <a:off x="377760" y="1333454"/>
            <a:ext cx="8181975" cy="1671003"/>
          </a:xfrm>
        </p:spPr>
        <p:txBody>
          <a:bodyPr>
            <a:noAutofit/>
          </a:bodyPr>
          <a:lstStyle/>
          <a:p>
            <a:r>
              <a:rPr lang="en-CA" sz="1300" b="0" dirty="0" smtClean="0"/>
              <a:t>The </a:t>
            </a:r>
            <a:r>
              <a:rPr lang="en-CA" sz="1300" dirty="0" smtClean="0"/>
              <a:t>ministry consulted on the following elements in the </a:t>
            </a:r>
            <a:r>
              <a:rPr lang="en-CA" sz="1300" b="0" dirty="0" smtClean="0"/>
              <a:t>Draft CPO </a:t>
            </a:r>
            <a:r>
              <a:rPr lang="en-CA" sz="1300" b="0" dirty="0"/>
              <a:t>OHSMS Accreditation </a:t>
            </a:r>
            <a:r>
              <a:rPr lang="en-CA" sz="1300" b="0" dirty="0" smtClean="0"/>
              <a:t>Standard. These elements were drafted to </a:t>
            </a:r>
            <a:r>
              <a:rPr lang="en-CA" sz="1300" dirty="0" smtClean="0"/>
              <a:t>ensure </a:t>
            </a:r>
            <a:r>
              <a:rPr lang="en-CA" sz="1300" dirty="0"/>
              <a:t>consistency with nationally and internationally recognized </a:t>
            </a:r>
            <a:r>
              <a:rPr lang="en-CA" sz="1300" dirty="0" smtClean="0"/>
              <a:t>OHSMS standards, </a:t>
            </a:r>
            <a:r>
              <a:rPr lang="en-CA" sz="1300" dirty="0"/>
              <a:t>which include </a:t>
            </a:r>
            <a:r>
              <a:rPr lang="en-CA" sz="1300" dirty="0" smtClean="0"/>
              <a:t>best </a:t>
            </a:r>
            <a:r>
              <a:rPr lang="en-CA" sz="1300" dirty="0"/>
              <a:t>practices for an employer implementing a standardized and systemic approach to OHS in </a:t>
            </a:r>
            <a:r>
              <a:rPr lang="en-CA" sz="1300" dirty="0" smtClean="0"/>
              <a:t>Ontario</a:t>
            </a:r>
            <a:r>
              <a:rPr lang="en-CA" sz="1300" dirty="0"/>
              <a:t>.</a:t>
            </a:r>
            <a:endParaRPr lang="en-CA" sz="1300" b="0" dirty="0" smtClean="0"/>
          </a:p>
          <a:p>
            <a:r>
              <a:rPr lang="en-CA" sz="1300" dirty="0"/>
              <a:t>The draft CPO OHSMS Accreditation Standard received significant </a:t>
            </a:r>
            <a:r>
              <a:rPr lang="en-CA" sz="1300" dirty="0" smtClean="0"/>
              <a:t>stakeholder </a:t>
            </a:r>
            <a:r>
              <a:rPr lang="en-CA" sz="1300" dirty="0"/>
              <a:t>input from labour, employer, and subject matter experts, which validated the standard as drafted. Stakeholder feedback has been incorporated in a revised draft, where appropriate.</a:t>
            </a:r>
          </a:p>
        </p:txBody>
      </p:sp>
      <p:graphicFrame>
        <p:nvGraphicFramePr>
          <p:cNvPr id="5" name="Table 4"/>
          <p:cNvGraphicFramePr>
            <a:graphicFrameLocks noGrp="1"/>
          </p:cNvGraphicFramePr>
          <p:nvPr>
            <p:extLst>
              <p:ext uri="{D42A27DB-BD31-4B8C-83A1-F6EECF244321}">
                <p14:modId xmlns:p14="http://schemas.microsoft.com/office/powerpoint/2010/main" val="3834295977"/>
              </p:ext>
            </p:extLst>
          </p:nvPr>
        </p:nvGraphicFramePr>
        <p:xfrm>
          <a:off x="298749" y="2814179"/>
          <a:ext cx="8595867" cy="3298947"/>
        </p:xfrm>
        <a:graphic>
          <a:graphicData uri="http://schemas.openxmlformats.org/drawingml/2006/table">
            <a:tbl>
              <a:tblPr firstRow="1" bandRow="1">
                <a:tableStyleId>{0505E3EF-67EA-436B-97B2-0124C06EBD24}</a:tableStyleId>
              </a:tblPr>
              <a:tblGrid>
                <a:gridCol w="2865289"/>
                <a:gridCol w="2865289"/>
                <a:gridCol w="2865289"/>
              </a:tblGrid>
              <a:tr h="275805">
                <a:tc gridSpan="3">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CA" sz="1400" b="1" dirty="0" smtClean="0">
                          <a:solidFill>
                            <a:schemeClr val="bg1"/>
                          </a:solidFill>
                        </a:rPr>
                        <a:t>Elements of the Draft CPO OHSMS Accreditation Standard </a:t>
                      </a:r>
                    </a:p>
                  </a:txBody>
                  <a:tcPr>
                    <a:solidFill>
                      <a:schemeClr val="accent3">
                        <a:lumMod val="75000"/>
                      </a:schemeClr>
                    </a:solidFill>
                  </a:tcPr>
                </a:tc>
                <a:tc hMerge="1">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en-CA" sz="1200" b="0" dirty="0" smtClean="0"/>
                    </a:p>
                  </a:txBody>
                  <a:tcPr/>
                </a:tc>
                <a:tc hMerge="1">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en-CA" sz="1200" b="0" dirty="0" smtClean="0"/>
                    </a:p>
                  </a:txBody>
                  <a:tcPr/>
                </a:tc>
              </a:tr>
              <a:tr h="318976">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b="0" dirty="0" smtClean="0"/>
                        <a:t>Leadership and Commitment</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b="0" dirty="0" smtClean="0"/>
                        <a:t>OHS Objectives</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b="0" dirty="0" smtClean="0"/>
                        <a:t>Management of Contractors</a:t>
                      </a:r>
                    </a:p>
                  </a:txBody>
                  <a:tcPr/>
                </a:tc>
              </a:tr>
              <a:tr h="30834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Worker Participation</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Competency and Training</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Performance Measuring and Monitoring</a:t>
                      </a:r>
                    </a:p>
                  </a:txBody>
                  <a:tcPr/>
                </a:tc>
              </a:tr>
              <a:tr h="437851">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Communication</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Emergency Prevention, Preparedness and Response</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Incident Investigation and Analysis</a:t>
                      </a:r>
                    </a:p>
                  </a:txBody>
                  <a:tcPr/>
                </a:tc>
              </a:tr>
              <a:tr h="437851">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OHS Policy </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Documentation, Control of Documents/Records</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Non-Conformity, Preventative and Corrective Action</a:t>
                      </a:r>
                    </a:p>
                  </a:txBody>
                  <a:tcPr/>
                </a:tc>
              </a:tr>
              <a:tr h="612992">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Identification of Hazards, Risk Assessment and Determination of Controls</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Management of Change</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Internal Audit</a:t>
                      </a:r>
                    </a:p>
                  </a:txBody>
                  <a:tcPr/>
                </a:tc>
              </a:tr>
              <a:tr h="437851">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Preventative and Protective Control Measures</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Procurement</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Management Review</a:t>
                      </a:r>
                    </a:p>
                  </a:txBody>
                  <a:tcPr/>
                </a:tc>
              </a:tr>
              <a:tr h="355146">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CA" sz="1200" dirty="0" smtClean="0"/>
                        <a:t>Legal and Other Requirements</a:t>
                      </a:r>
                    </a:p>
                  </a:txBody>
                  <a:tcPr/>
                </a:tc>
                <a:tc>
                  <a:txBody>
                    <a:bodyPr/>
                    <a:lstStyle/>
                    <a:p>
                      <a:endParaRPr lang="en-CA" sz="1200" dirty="0"/>
                    </a:p>
                  </a:txBody>
                  <a:tcPr/>
                </a:tc>
                <a:tc>
                  <a:txBody>
                    <a:bodyPr/>
                    <a:lstStyle/>
                    <a:p>
                      <a:endParaRPr lang="en-CA" sz="1200" dirty="0"/>
                    </a:p>
                  </a:txBody>
                  <a:tcPr/>
                </a:tc>
              </a:tr>
            </a:tbl>
          </a:graphicData>
        </a:graphic>
      </p:graphicFrame>
    </p:spTree>
    <p:extLst>
      <p:ext uri="{BB962C8B-B14F-4D97-AF65-F5344CB8AC3E}">
        <p14:creationId xmlns:p14="http://schemas.microsoft.com/office/powerpoint/2010/main" val="2389692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4024" y="1774209"/>
            <a:ext cx="8258175" cy="1057353"/>
          </a:xfrm>
        </p:spPr>
        <p:txBody>
          <a:bodyPr>
            <a:noAutofit/>
          </a:bodyPr>
          <a:lstStyle/>
          <a:p>
            <a:pPr marL="342900" lvl="0" indent="-342900">
              <a:spcAft>
                <a:spcPts val="0"/>
              </a:spcAft>
              <a:buFont typeface="Symbol"/>
              <a:buChar char=""/>
            </a:pPr>
            <a:r>
              <a:rPr lang="en-CA" sz="1400" dirty="0" smtClean="0">
                <a:ea typeface="Times New Roman"/>
                <a:cs typeface="Times New Roman"/>
              </a:rPr>
              <a:t>The consultation began on November </a:t>
            </a:r>
            <a:r>
              <a:rPr lang="en-CA" sz="1400" dirty="0">
                <a:ea typeface="Times New Roman"/>
                <a:cs typeface="Times New Roman"/>
              </a:rPr>
              <a:t>6</a:t>
            </a:r>
            <a:r>
              <a:rPr lang="en-CA" sz="1400" dirty="0" smtClean="0">
                <a:ea typeface="Times New Roman"/>
                <a:cs typeface="Times New Roman"/>
              </a:rPr>
              <a:t>, 2017 and closed January 26, 2018. </a:t>
            </a:r>
          </a:p>
          <a:p>
            <a:pPr marL="342900" lvl="0" indent="-342900">
              <a:spcAft>
                <a:spcPts val="0"/>
              </a:spcAft>
              <a:buFont typeface="Symbol"/>
              <a:buChar char=""/>
            </a:pPr>
            <a:r>
              <a:rPr lang="en-CA" sz="1400" dirty="0" smtClean="0">
                <a:ea typeface="Times New Roman"/>
                <a:cs typeface="Times New Roman"/>
              </a:rPr>
              <a:t>The consultation focused on key elements of the program (such as incentives, etc.), on the draft CPO OHSMS Accreditation Standard, and on potential employer recognition criteria. </a:t>
            </a:r>
          </a:p>
          <a:p>
            <a:pPr marL="342900" lvl="0" indent="-342900">
              <a:spcAft>
                <a:spcPts val="0"/>
              </a:spcAft>
              <a:buFont typeface="Symbol"/>
              <a:buChar char=""/>
            </a:pPr>
            <a:r>
              <a:rPr lang="en-CA" sz="1400" dirty="0">
                <a:ea typeface="Times New Roman"/>
                <a:cs typeface="Times New Roman"/>
              </a:rPr>
              <a:t>The feedback </a:t>
            </a:r>
            <a:r>
              <a:rPr lang="en-CA" sz="1400" dirty="0" smtClean="0">
                <a:ea typeface="Times New Roman"/>
                <a:cs typeface="Times New Roman"/>
              </a:rPr>
              <a:t>focussed </a:t>
            </a:r>
            <a:r>
              <a:rPr lang="en-CA" sz="1400" dirty="0">
                <a:ea typeface="Times New Roman"/>
                <a:cs typeface="Times New Roman"/>
              </a:rPr>
              <a:t>on the following areas:</a:t>
            </a:r>
          </a:p>
          <a:p>
            <a:pPr marL="228600" lvl="1" indent="0">
              <a:buNone/>
            </a:pPr>
            <a:endParaRPr lang="en-CA" sz="1200" dirty="0" smtClean="0">
              <a:effectLst/>
              <a:latin typeface="Calibri"/>
              <a:ea typeface="Times New Roman"/>
              <a:cs typeface="Times New Roman"/>
            </a:endParaRPr>
          </a:p>
          <a:p>
            <a:pPr marL="228600" lvl="1" indent="0">
              <a:buNone/>
            </a:pPr>
            <a:endParaRPr lang="en-CA" sz="1200" dirty="0">
              <a:effectLst/>
              <a:latin typeface="Calibri"/>
              <a:ea typeface="Times New Roman"/>
              <a:cs typeface="Times New Roman"/>
            </a:endParaRPr>
          </a:p>
        </p:txBody>
      </p:sp>
      <p:sp>
        <p:nvSpPr>
          <p:cNvPr id="3" name="Title 2"/>
          <p:cNvSpPr>
            <a:spLocks noGrp="1"/>
          </p:cNvSpPr>
          <p:nvPr>
            <p:ph type="title"/>
          </p:nvPr>
        </p:nvSpPr>
        <p:spPr>
          <a:xfrm>
            <a:off x="454025" y="1258218"/>
            <a:ext cx="8258176" cy="515991"/>
          </a:xfrm>
        </p:spPr>
        <p:txBody>
          <a:bodyPr/>
          <a:lstStyle/>
          <a:p>
            <a:r>
              <a:rPr lang="en-US" dirty="0" smtClean="0"/>
              <a:t>Current Status: Consultation</a:t>
            </a:r>
            <a:endParaRPr lang="en-US" dirty="0"/>
          </a:p>
        </p:txBody>
      </p:sp>
      <p:graphicFrame>
        <p:nvGraphicFramePr>
          <p:cNvPr id="4" name="Diagram 3"/>
          <p:cNvGraphicFramePr/>
          <p:nvPr>
            <p:extLst>
              <p:ext uri="{D42A27DB-BD31-4B8C-83A1-F6EECF244321}">
                <p14:modId xmlns:p14="http://schemas.microsoft.com/office/powerpoint/2010/main" val="1594264204"/>
              </p:ext>
            </p:extLst>
          </p:nvPr>
        </p:nvGraphicFramePr>
        <p:xfrm>
          <a:off x="142504" y="2831562"/>
          <a:ext cx="8847117" cy="38112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235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MOL_Prevention_External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1648</TotalTime>
  <Words>1446</Words>
  <Application>Microsoft Office PowerPoint</Application>
  <PresentationFormat>On-screen Show (4:3)</PresentationFormat>
  <Paragraphs>124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MOL_Prevention_External Theme</vt:lpstr>
      <vt:lpstr>Accreditation Update </vt:lpstr>
      <vt:lpstr>Background</vt:lpstr>
      <vt:lpstr>Purpose of Voluntary OHSMS Accreditation</vt:lpstr>
      <vt:lpstr>Amendments to the OHSA</vt:lpstr>
      <vt:lpstr>MOL Voluntary OHSMS Accreditation and Employer Recognition  Program Model </vt:lpstr>
      <vt:lpstr>Accreditation and Employer Recognition Process</vt:lpstr>
      <vt:lpstr>OHSMS Accreditation Standard</vt:lpstr>
      <vt:lpstr>Draft OHSMS Accreditation Standard Elements</vt:lpstr>
      <vt:lpstr>Current Status: Consultation</vt:lpstr>
      <vt:lpstr>Labour Feedback </vt:lpstr>
      <vt:lpstr>Employer Feedback</vt:lpstr>
      <vt:lpstr>Next Steps</vt:lpstr>
      <vt:lpstr>Contact Information</vt:lpstr>
    </vt:vector>
  </TitlesOfParts>
  <Company>BOLD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Mario Zeskoski</dc:creator>
  <cp:lastModifiedBy>Gamble, Kristen (MOL)</cp:lastModifiedBy>
  <cp:revision>272</cp:revision>
  <cp:lastPrinted>2018-03-14T19:59:10Z</cp:lastPrinted>
  <dcterms:created xsi:type="dcterms:W3CDTF">2017-06-23T15:30:49Z</dcterms:created>
  <dcterms:modified xsi:type="dcterms:W3CDTF">2018-03-16T16:01:39Z</dcterms:modified>
</cp:coreProperties>
</file>