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1" r:id="rId2"/>
    <p:sldId id="285" r:id="rId3"/>
    <p:sldId id="288" r:id="rId4"/>
    <p:sldId id="286" r:id="rId5"/>
    <p:sldId id="287" r:id="rId6"/>
    <p:sldId id="28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>
          <p15:clr>
            <a:srgbClr val="A4A3A4"/>
          </p15:clr>
        </p15:guide>
        <p15:guide id="2" pos="5488">
          <p15:clr>
            <a:srgbClr val="A4A3A4"/>
          </p15:clr>
        </p15:guide>
        <p15:guide id="3" pos="28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lfie, Laura (MOL)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57"/>
    <a:srgbClr val="FED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2" autoAdjust="0"/>
    <p:restoredTop sz="89168" autoAdjust="0"/>
  </p:normalViewPr>
  <p:slideViewPr>
    <p:cSldViewPr snapToGrid="0" snapToObjects="1">
      <p:cViewPr>
        <p:scale>
          <a:sx n="111" d="100"/>
          <a:sy n="111" d="100"/>
        </p:scale>
        <p:origin x="-726" y="438"/>
      </p:cViewPr>
      <p:guideLst>
        <p:guide orient="horz" pos="4065"/>
        <p:guide pos="5488"/>
        <p:guide pos="2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A2301234-9BEF-8E4F-AFE1-CF959B17F298}" type="datetime3">
              <a:rPr lang="en-CA" smtClean="0"/>
              <a:t>16 March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7FD7E10F-68A8-224A-B2A6-B7313283F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437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D7574990-BE13-9D4F-99C4-ADA44BEA5052}" type="datetime3">
              <a:rPr lang="en-CA" smtClean="0"/>
              <a:t>16 March 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4D31496E-0302-7C4A-9479-B2679906A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551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844824"/>
            <a:ext cx="8244656" cy="2147044"/>
          </a:xfrm>
        </p:spPr>
        <p:txBody>
          <a:bodyPr lIns="0" tIns="38100" rIns="76200" bIns="3810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ts val="5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1" spc="-150"/>
            </a:lvl1pPr>
          </a:lstStyle>
          <a:p>
            <a:r>
              <a:rPr lang="en-CA" dirty="0" smtClean="0"/>
              <a:t>Click to add </a:t>
            </a:r>
            <a:br>
              <a:rPr lang="en-CA" dirty="0" smtClean="0"/>
            </a:br>
            <a:r>
              <a:rPr lang="en-CA" dirty="0" smtClean="0"/>
              <a:t>document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044950"/>
            <a:ext cx="8244656" cy="1670050"/>
          </a:xfrm>
        </p:spPr>
        <p:txBody>
          <a:bodyPr lIns="0" tIns="38100" rIns="76200" bIns="38100">
            <a:normAutofit/>
          </a:bodyPr>
          <a:lstStyle>
            <a:lvl1pPr marL="0" indent="0">
              <a:buNone/>
              <a:defRPr sz="2800"/>
            </a:lvl1pPr>
            <a:lvl5pPr marL="1828800" indent="0">
              <a:buNone/>
              <a:defRPr/>
            </a:lvl5pPr>
          </a:lstStyle>
          <a:p>
            <a:pPr lvl="0"/>
            <a:r>
              <a:rPr lang="en-CA" dirty="0" smtClean="0"/>
              <a:t>Subtitle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99347" y="6272460"/>
            <a:ext cx="9380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77D857F-FB1F-C748-A274-CD790399E6C4}" type="datetime4">
              <a:rPr lang="en-CA" sz="1000" smtClean="0">
                <a:solidFill>
                  <a:srgbClr val="006957"/>
                </a:solidFill>
              </a:rPr>
              <a:t>March-16-18</a:t>
            </a:fld>
            <a:endParaRPr lang="en-US" sz="1000" dirty="0">
              <a:solidFill>
                <a:srgbClr val="006957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60045" y="6198784"/>
            <a:ext cx="2498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>
                <a:solidFill>
                  <a:srgbClr val="FEDB00"/>
                </a:solidFill>
              </a:rPr>
              <a:t>| </a:t>
            </a:r>
            <a:endParaRPr lang="en-US" sz="1600" dirty="0">
              <a:solidFill>
                <a:srgbClr val="FEDB00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61349" y="643985"/>
            <a:ext cx="18866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defTabSz="457200" rtl="0" eaLnBrk="1" latinLnBrk="0" hangingPunct="1">
              <a:lnSpc>
                <a:spcPts val="2160"/>
              </a:lnSpc>
              <a:spcBef>
                <a:spcPts val="200"/>
              </a:spcBef>
              <a:buFontTx/>
              <a:buNone/>
            </a:pPr>
            <a:r>
              <a:rPr lang="en-US" sz="2400" b="1" i="0" kern="1200" spc="-50" baseline="0" dirty="0" smtClean="0">
                <a:solidFill>
                  <a:srgbClr val="006957"/>
                </a:solidFill>
                <a:latin typeface="+mj-lt"/>
                <a:ea typeface="+mn-ea"/>
                <a:cs typeface="+mn-cs"/>
              </a:rPr>
              <a:t>Prevention</a:t>
            </a:r>
            <a:endParaRPr lang="en-US" sz="2400" b="1" i="0" kern="1200" spc="-50" baseline="0" dirty="0">
              <a:solidFill>
                <a:srgbClr val="006957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784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454024" y="2178050"/>
            <a:ext cx="8258175" cy="3714750"/>
          </a:xfrm>
        </p:spPr>
        <p:txBody>
          <a:bodyPr lIns="0"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4025" y="1258218"/>
            <a:ext cx="8258176" cy="919832"/>
          </a:xfrm>
        </p:spPr>
        <p:txBody>
          <a:bodyPr lIns="0"/>
          <a:lstStyle/>
          <a:p>
            <a:r>
              <a:rPr lang="en-CA" dirty="0" smtClean="0"/>
              <a:t>Click to add title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54025" y="473785"/>
            <a:ext cx="1336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en-US" sz="1400" b="1" i="0" kern="1200" spc="-30" baseline="0" dirty="0" smtClean="0">
                <a:solidFill>
                  <a:srgbClr val="006957"/>
                </a:solidFill>
                <a:latin typeface="+mj-lt"/>
                <a:ea typeface="+mn-ea"/>
                <a:cs typeface="+mn-cs"/>
              </a:rPr>
              <a:t>Prevention</a:t>
            </a:r>
          </a:p>
        </p:txBody>
      </p:sp>
    </p:spTree>
    <p:extLst>
      <p:ext uri="{BB962C8B-B14F-4D97-AF65-F5344CB8AC3E}">
        <p14:creationId xmlns:p14="http://schemas.microsoft.com/office/powerpoint/2010/main" val="160087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594" y="2220018"/>
            <a:ext cx="4248472" cy="3672782"/>
          </a:xfrm>
        </p:spPr>
        <p:txBody>
          <a:bodyPr>
            <a:noAutofit/>
          </a:bodyPr>
          <a:lstStyle>
            <a:lvl1pPr marL="230400" indent="-230400"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CA" dirty="0" smtClean="0"/>
              <a:t>Click to add text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4608066" y="2219622"/>
            <a:ext cx="4535934" cy="3673178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       place image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59594" y="1196752"/>
            <a:ext cx="8371656" cy="1012824"/>
          </a:xfrm>
        </p:spPr>
        <p:txBody>
          <a:bodyPr/>
          <a:lstStyle/>
          <a:p>
            <a:r>
              <a:rPr lang="en-CA" dirty="0" smtClean="0"/>
              <a:t>Click to add title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4025" y="473785"/>
            <a:ext cx="1336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en-US" sz="1400" b="1" i="0" kern="1200" spc="-30" baseline="0" dirty="0" smtClean="0">
                <a:solidFill>
                  <a:srgbClr val="006957"/>
                </a:solidFill>
                <a:latin typeface="+mj-lt"/>
                <a:ea typeface="+mn-ea"/>
                <a:cs typeface="+mn-cs"/>
              </a:rPr>
              <a:t>Prevention</a:t>
            </a:r>
          </a:p>
        </p:txBody>
      </p:sp>
    </p:spTree>
    <p:extLst>
      <p:ext uri="{BB962C8B-B14F-4D97-AF65-F5344CB8AC3E}">
        <p14:creationId xmlns:p14="http://schemas.microsoft.com/office/powerpoint/2010/main" val="107112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/>
        </p:nvSpPr>
        <p:spPr>
          <a:xfrm>
            <a:off x="-4234344" y="-979279"/>
            <a:ext cx="8103469" cy="514581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>
            <a:lvl1pPr indent="0" algn="l" defTabSz="914400" rtl="0" eaLnBrk="1" latinLnBrk="0" hangingPunct="1">
              <a:lnSpc>
                <a:spcPts val="6800"/>
              </a:lnSpc>
              <a:spcBef>
                <a:spcPct val="0"/>
              </a:spcBef>
              <a:spcAft>
                <a:spcPts val="0"/>
              </a:spcAft>
              <a:buNone/>
              <a:defRPr sz="6500" b="1" kern="1200" cap="none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kern="12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512888"/>
            <a:ext cx="8244656" cy="4076352"/>
          </a:xfrm>
        </p:spPr>
        <p:txBody>
          <a:bodyPr lIns="0" anchor="t" anchorCtr="0">
            <a:noAutofit/>
          </a:bodyPr>
          <a:lstStyle>
            <a:lvl1pPr indent="0">
              <a:lnSpc>
                <a:spcPts val="5800"/>
              </a:lnSpc>
              <a:defRPr sz="6500" b="1" spc="-150" baseline="0">
                <a:solidFill>
                  <a:srgbClr val="FEDB00"/>
                </a:solidFill>
                <a:latin typeface="+mj-lt"/>
              </a:defRPr>
            </a:lvl1pPr>
          </a:lstStyle>
          <a:p>
            <a:r>
              <a:rPr lang="en-CA" dirty="0" smtClean="0"/>
              <a:t>Click to add title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74701" y="625341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006957"/>
                </a:solidFill>
              </a:rPr>
              <a:t> </a:t>
            </a:r>
            <a:endParaRPr lang="en-US" sz="1200" dirty="0">
              <a:solidFill>
                <a:srgbClr val="006957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774701" y="6253410"/>
            <a:ext cx="938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D87F90BD-7CFF-FB47-9924-92DB507154D6}" type="datetime4">
              <a:rPr lang="en-CA" sz="1000" smtClean="0">
                <a:solidFill>
                  <a:schemeClr val="bg1"/>
                </a:solidFill>
              </a:rPr>
              <a:t>March-16-18</a:t>
            </a:fld>
            <a:r>
              <a:rPr lang="en-CA" sz="1200" dirty="0" smtClean="0">
                <a:solidFill>
                  <a:srgbClr val="006957"/>
                </a:solidFill>
              </a:rPr>
              <a:t> </a:t>
            </a:r>
            <a:endParaRPr lang="en-US" sz="1200" dirty="0">
              <a:solidFill>
                <a:srgbClr val="006957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560799" y="6198784"/>
            <a:ext cx="2498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>
                <a:solidFill>
                  <a:srgbClr val="FEDB00"/>
                </a:solidFill>
              </a:rPr>
              <a:t>| </a:t>
            </a:r>
            <a:endParaRPr lang="en-US" sz="1600" dirty="0">
              <a:solidFill>
                <a:srgbClr val="FEDB00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283845" y="6272067"/>
            <a:ext cx="3784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914400">
              <a:defRPr/>
            </a:pPr>
            <a:fld id="{2A086988-AAAB-2E4E-83E9-7A560F9C9CB0}" type="slidenum">
              <a:rPr lang="en-US" sz="1000" smtClean="0">
                <a:solidFill>
                  <a:schemeClr val="bg1"/>
                </a:solidFill>
                <a:latin typeface="+mn-lt"/>
              </a:rPr>
              <a:t>‹#›</a:t>
            </a:fld>
            <a:endParaRPr lang="en-US" sz="1000" kern="0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694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/>
        </p:nvSpPr>
        <p:spPr>
          <a:xfrm>
            <a:off x="-4234344" y="-979279"/>
            <a:ext cx="8103469" cy="514581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>
            <a:lvl1pPr indent="0" algn="l" defTabSz="914400" rtl="0" eaLnBrk="1" latinLnBrk="0" hangingPunct="1">
              <a:lnSpc>
                <a:spcPts val="6800"/>
              </a:lnSpc>
              <a:spcBef>
                <a:spcPct val="0"/>
              </a:spcBef>
              <a:spcAft>
                <a:spcPts val="0"/>
              </a:spcAft>
              <a:buNone/>
              <a:defRPr sz="6500" b="1" kern="1200" cap="none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kern="1200" dirty="0"/>
          </a:p>
        </p:txBody>
      </p:sp>
      <p:sp>
        <p:nvSpPr>
          <p:cNvPr id="16" name="Title 1"/>
          <p:cNvSpPr>
            <a:spLocks noGrp="1"/>
          </p:cNvSpPr>
          <p:nvPr/>
        </p:nvSpPr>
        <p:spPr>
          <a:xfrm>
            <a:off x="-4060034" y="290644"/>
            <a:ext cx="8103469" cy="514581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>
            <a:lvl1pPr indent="0" algn="l" defTabSz="914400" rtl="0" eaLnBrk="1" latinLnBrk="0" hangingPunct="1">
              <a:lnSpc>
                <a:spcPts val="6800"/>
              </a:lnSpc>
              <a:spcBef>
                <a:spcPct val="0"/>
              </a:spcBef>
              <a:spcAft>
                <a:spcPts val="0"/>
              </a:spcAft>
              <a:buNone/>
              <a:defRPr sz="6500" b="1" kern="1200" cap="none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kern="1200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512888"/>
            <a:ext cx="8208912" cy="4076352"/>
          </a:xfrm>
        </p:spPr>
        <p:txBody>
          <a:bodyPr lIns="0" anchor="t" anchorCtr="0">
            <a:noAutofit/>
          </a:bodyPr>
          <a:lstStyle>
            <a:lvl1pPr indent="0">
              <a:lnSpc>
                <a:spcPts val="5800"/>
              </a:lnSpc>
              <a:defRPr sz="6500" b="1" spc="-150" baseline="0">
                <a:solidFill>
                  <a:srgbClr val="006957"/>
                </a:solidFill>
                <a:latin typeface="+mj-lt"/>
              </a:defRPr>
            </a:lvl1pPr>
          </a:lstStyle>
          <a:p>
            <a:r>
              <a:rPr lang="en-CA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5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4024" y="2090440"/>
            <a:ext cx="8258175" cy="2448272"/>
          </a:xfrm>
        </p:spPr>
        <p:txBody>
          <a:bodyPr lIns="0" anchor="t" anchorCtr="0">
            <a:noAutofit/>
          </a:bodyPr>
          <a:lstStyle>
            <a:lvl1pPr indent="0" algn="l">
              <a:lnSpc>
                <a:spcPts val="4900"/>
              </a:lnSpc>
              <a:defRPr sz="5400" b="1" spc="-150" baseline="0"/>
            </a:lvl1pPr>
          </a:lstStyle>
          <a:p>
            <a:r>
              <a:rPr lang="en-CA" dirty="0" smtClean="0"/>
              <a:t>Click to add closing message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61349" y="643985"/>
            <a:ext cx="18866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defTabSz="457200" rtl="0" eaLnBrk="1" latinLnBrk="0" hangingPunct="1">
              <a:lnSpc>
                <a:spcPts val="2160"/>
              </a:lnSpc>
              <a:spcBef>
                <a:spcPts val="200"/>
              </a:spcBef>
              <a:buFontTx/>
              <a:buNone/>
            </a:pPr>
            <a:r>
              <a:rPr lang="en-US" sz="2400" b="1" i="0" kern="1200" spc="-50" baseline="0" dirty="0" smtClean="0">
                <a:solidFill>
                  <a:srgbClr val="006957"/>
                </a:solidFill>
                <a:latin typeface="+mj-lt"/>
                <a:ea typeface="+mn-ea"/>
                <a:cs typeface="+mn-cs"/>
              </a:rPr>
              <a:t>Prevention</a:t>
            </a:r>
            <a:endParaRPr lang="en-US" sz="2400" b="1" i="0" kern="1200" spc="-50" baseline="0" dirty="0">
              <a:solidFill>
                <a:srgbClr val="006957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89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200" y="620688"/>
            <a:ext cx="8382000" cy="1368152"/>
          </a:xfrm>
          <a:prstGeom prst="rect">
            <a:avLst/>
          </a:prstGeom>
        </p:spPr>
        <p:txBody>
          <a:bodyPr vert="horz" lIns="91440" tIns="0" rIns="91440" bIns="45720" rtlCol="0" anchor="t" anchorCtr="0">
            <a:noAutofit/>
          </a:bodyPr>
          <a:lstStyle/>
          <a:p>
            <a:r>
              <a:rPr lang="en-CA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1988840"/>
            <a:ext cx="8366944" cy="404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3845" y="6272067"/>
            <a:ext cx="3784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defTabSz="914400">
              <a:defRPr/>
            </a:pPr>
            <a:fld id="{98CA8C07-BC4A-584A-8047-9EBE6D8D3754}" type="slidenum">
              <a:rPr lang="en-US" sz="1000" smtClean="0">
                <a:solidFill>
                  <a:srgbClr val="000000"/>
                </a:solidFill>
                <a:latin typeface="+mn-lt"/>
              </a:rPr>
              <a:pPr lvl="0" algn="l" defTabSz="914400">
                <a:defRPr/>
              </a:pPr>
              <a:t>‹#›</a:t>
            </a:fld>
            <a:endParaRPr lang="en-US" sz="1000" kern="0" dirty="0">
              <a:solidFill>
                <a:srgbClr val="006957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74701" y="6253410"/>
            <a:ext cx="938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3AF6259-A558-914F-B041-B97994B326E9}" type="datetime4">
              <a:rPr lang="en-CA" sz="1000" smtClean="0">
                <a:solidFill>
                  <a:srgbClr val="006957"/>
                </a:solidFill>
              </a:rPr>
              <a:t>March-16-18</a:t>
            </a:fld>
            <a:r>
              <a:rPr lang="en-CA" sz="1200" dirty="0" smtClean="0">
                <a:solidFill>
                  <a:srgbClr val="006957"/>
                </a:solidFill>
              </a:rPr>
              <a:t> </a:t>
            </a:r>
            <a:endParaRPr lang="en-US" sz="1200" dirty="0">
              <a:solidFill>
                <a:srgbClr val="006957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560799" y="6198784"/>
            <a:ext cx="2498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 smtClean="0">
                <a:solidFill>
                  <a:srgbClr val="FEDB00"/>
                </a:solidFill>
              </a:rPr>
              <a:t>| </a:t>
            </a:r>
            <a:endParaRPr lang="en-US" sz="1600" dirty="0">
              <a:solidFill>
                <a:srgbClr val="FED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9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57" r:id="rId6"/>
  </p:sldLayoutIdLst>
  <p:hf hdr="0" ftr="0"/>
  <p:txStyles>
    <p:titleStyle>
      <a:lvl1pPr indent="-347472" algn="l" defTabSz="457200" rtl="0" eaLnBrk="1" latinLnBrk="0" hangingPunct="1">
        <a:lnSpc>
          <a:spcPts val="3760"/>
        </a:lnSpc>
        <a:spcBef>
          <a:spcPct val="0"/>
        </a:spcBef>
        <a:buNone/>
        <a:defRPr sz="2800" b="1" i="0" kern="1200">
          <a:solidFill>
            <a:srgbClr val="00695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457200" rtl="0" eaLnBrk="1" latinLnBrk="0" hangingPunct="1">
        <a:spcBef>
          <a:spcPts val="672"/>
        </a:spcBef>
        <a:buFont typeface="Arial"/>
        <a:buChar char="–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ts val="600"/>
        </a:spcBef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457200" rtl="0" eaLnBrk="1" latinLnBrk="0" hangingPunct="1">
        <a:spcBef>
          <a:spcPts val="48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44656" cy="2147044"/>
          </a:xfrm>
        </p:spPr>
        <p:txBody>
          <a:bodyPr/>
          <a:lstStyle/>
          <a:p>
            <a:r>
              <a:rPr lang="en-US" sz="4400" smtClean="0"/>
              <a:t>CSSE Meeting</a:t>
            </a:r>
            <a:r>
              <a:rPr lang="en-US" sz="4400" dirty="0" smtClean="0"/>
              <a:t>: </a:t>
            </a:r>
            <a:br>
              <a:rPr lang="en-US" sz="4400" dirty="0" smtClean="0"/>
            </a:br>
            <a:r>
              <a:rPr lang="en-US" sz="4200" dirty="0" smtClean="0"/>
              <a:t>Prevention Office (PVO) Initiatives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3991868"/>
            <a:ext cx="8244656" cy="167005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Shahanaz Khan and Kristen Gamble</a:t>
            </a:r>
          </a:p>
          <a:p>
            <a:r>
              <a:rPr lang="en-US" sz="2000" dirty="0" smtClean="0"/>
              <a:t>Training and Awareness Branch </a:t>
            </a:r>
            <a:endParaRPr lang="en-US" sz="2000" dirty="0"/>
          </a:p>
          <a:p>
            <a:r>
              <a:rPr lang="en-US" sz="2000" dirty="0" smtClean="0"/>
              <a:t>Prevention Office</a:t>
            </a:r>
          </a:p>
          <a:p>
            <a:r>
              <a:rPr lang="en-US" sz="2000" dirty="0" smtClean="0"/>
              <a:t>Ontario Ministry of </a:t>
            </a:r>
            <a:r>
              <a:rPr lang="en-US" sz="2000" dirty="0" err="1" smtClean="0"/>
              <a:t>Labour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March 15, 2018</a:t>
            </a:r>
          </a:p>
        </p:txBody>
      </p:sp>
    </p:spTree>
    <p:extLst>
      <p:ext uri="{BB962C8B-B14F-4D97-AF65-F5344CB8AC3E}">
        <p14:creationId xmlns:p14="http://schemas.microsoft.com/office/powerpoint/2010/main" val="95727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600" dirty="0"/>
              <a:t>Training and </a:t>
            </a:r>
            <a:r>
              <a:rPr lang="en-CA" sz="6600" dirty="0" smtClean="0"/>
              <a:t>Awareness </a:t>
            </a:r>
            <a:r>
              <a:rPr lang="en-CA" sz="6600" dirty="0"/>
              <a:t>Branch </a:t>
            </a:r>
            <a:r>
              <a:rPr lang="en-CA" sz="6600" dirty="0" smtClean="0"/>
              <a:t>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4024" y="1922585"/>
            <a:ext cx="8258175" cy="3970215"/>
          </a:xfrm>
        </p:spPr>
        <p:txBody>
          <a:bodyPr>
            <a:noAutofit/>
          </a:bodyPr>
          <a:lstStyle/>
          <a:p>
            <a:pPr marL="289984" indent="-289984">
              <a:spcBef>
                <a:spcPts val="634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defRPr/>
            </a:pPr>
            <a:r>
              <a:rPr lang="en-CA" sz="1700" dirty="0" smtClean="0">
                <a:solidFill>
                  <a:prstClr val="black"/>
                </a:solidFill>
                <a:cs typeface="Arial" pitchFamily="34" charset="0"/>
              </a:rPr>
              <a:t>Development </a:t>
            </a:r>
            <a:r>
              <a:rPr lang="en-CA" sz="1700" dirty="0">
                <a:solidFill>
                  <a:prstClr val="black"/>
                </a:solidFill>
                <a:cs typeface="Arial" pitchFamily="34" charset="0"/>
              </a:rPr>
              <a:t>of a voluntary accreditation and employer recognition program, in consultation with stakeholders, which will recognize employers have successfully implemented an occupational health and safety management system has commenced. </a:t>
            </a:r>
            <a:endParaRPr lang="en-CA" sz="17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9984" indent="-289984">
              <a:spcBef>
                <a:spcPts val="634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defRPr/>
            </a:pPr>
            <a:endParaRPr lang="en-CA" sz="1000" dirty="0">
              <a:solidFill>
                <a:prstClr val="black"/>
              </a:solidFill>
              <a:cs typeface="Arial" pitchFamily="34" charset="0"/>
            </a:endParaRPr>
          </a:p>
          <a:p>
            <a:pPr marL="289984" indent="-289984">
              <a:spcBef>
                <a:spcPts val="634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defRPr/>
            </a:pPr>
            <a:r>
              <a:rPr lang="en-CA" sz="1700" dirty="0" smtClean="0">
                <a:solidFill>
                  <a:prstClr val="black"/>
                </a:solidFill>
                <a:cs typeface="Arial" pitchFamily="34" charset="0"/>
              </a:rPr>
              <a:t>Extensive </a:t>
            </a:r>
            <a:r>
              <a:rPr lang="en-CA" sz="1700" dirty="0">
                <a:solidFill>
                  <a:prstClr val="black"/>
                </a:solidFill>
                <a:cs typeface="Arial" pitchFamily="34" charset="0"/>
              </a:rPr>
              <a:t>face-to-face consultations throughout 2017 with labour and employer stakeholders, subject matter experts, and internal stakeholders to receive initial feedback on the proposed elements of the program have taken place.  </a:t>
            </a:r>
            <a:endParaRPr lang="en-CA" sz="17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9984" indent="-289984">
              <a:spcBef>
                <a:spcPts val="634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defRPr/>
            </a:pPr>
            <a:endParaRPr lang="en-CA" sz="1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289984" indent="-289984">
              <a:spcBef>
                <a:spcPts val="634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defRPr/>
            </a:pPr>
            <a:r>
              <a:rPr lang="en-CA" sz="1700" dirty="0" smtClean="0">
                <a:solidFill>
                  <a:prstClr val="black"/>
                </a:solidFill>
                <a:cs typeface="Arial" pitchFamily="34" charset="0"/>
              </a:rPr>
              <a:t>Completed public consultations (Nov 6, 2017 </a:t>
            </a:r>
            <a:r>
              <a:rPr lang="en-CA" sz="1700" dirty="0">
                <a:solidFill>
                  <a:prstClr val="black"/>
                </a:solidFill>
                <a:cs typeface="Arial" pitchFamily="34" charset="0"/>
              </a:rPr>
              <a:t>to </a:t>
            </a:r>
            <a:r>
              <a:rPr lang="en-CA" sz="1700" dirty="0" smtClean="0">
                <a:solidFill>
                  <a:prstClr val="black"/>
                </a:solidFill>
                <a:cs typeface="Arial" pitchFamily="34" charset="0"/>
              </a:rPr>
              <a:t>January 26, 2018) sought </a:t>
            </a:r>
            <a:r>
              <a:rPr lang="en-CA" sz="1700" dirty="0">
                <a:solidFill>
                  <a:prstClr val="black"/>
                </a:solidFill>
                <a:cs typeface="Arial" pitchFamily="34" charset="0"/>
              </a:rPr>
              <a:t>views on:</a:t>
            </a:r>
          </a:p>
          <a:p>
            <a:pPr marL="628650" lvl="1" indent="-285750"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1700" dirty="0">
                <a:ea typeface="Calibri" panose="020F0502020204030204" pitchFamily="34" charset="0"/>
                <a:cs typeface="Times New Roman" panose="02020603050405020304" pitchFamily="18" charset="0"/>
              </a:rPr>
              <a:t>The development and implementation of a proposed accreditation framework; </a:t>
            </a:r>
          </a:p>
          <a:p>
            <a:pPr marL="628650" lvl="1" indent="-285750"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1700" dirty="0">
                <a:ea typeface="Calibri" panose="020F0502020204030204" pitchFamily="34" charset="0"/>
                <a:cs typeface="Times New Roman" panose="02020603050405020304" pitchFamily="18" charset="0"/>
              </a:rPr>
              <a:t>Elements of an occupational health and safety management system accreditation standard; </a:t>
            </a:r>
          </a:p>
          <a:p>
            <a:pPr marL="628650" lvl="1" indent="-285750"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1700" dirty="0">
                <a:ea typeface="Calibri" panose="020F0502020204030204" pitchFamily="34" charset="0"/>
                <a:cs typeface="Times New Roman" panose="02020603050405020304" pitchFamily="18" charset="0"/>
              </a:rPr>
              <a:t>Additional requirements for employer recognition; and</a:t>
            </a:r>
          </a:p>
          <a:p>
            <a:pPr marL="628650" lvl="1" indent="-285750"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1700" dirty="0">
                <a:ea typeface="Calibri" panose="020F0502020204030204" pitchFamily="34" charset="0"/>
                <a:cs typeface="Times New Roman" panose="02020603050405020304" pitchFamily="18" charset="0"/>
              </a:rPr>
              <a:t>A potential incentive framework for participants in the program. </a:t>
            </a:r>
            <a:endParaRPr lang="en-CA" sz="1700" dirty="0"/>
          </a:p>
          <a:p>
            <a:pPr marL="289984" indent="-289984">
              <a:spcBef>
                <a:spcPts val="634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defRPr/>
            </a:pPr>
            <a:endParaRPr lang="en-CA" sz="2000" dirty="0" smtClean="0">
              <a:solidFill>
                <a:prstClr val="black"/>
              </a:solidFill>
              <a:cs typeface="Arial" pitchFamily="34" charset="0"/>
            </a:endParaRPr>
          </a:p>
          <a:p>
            <a:pPr marL="0" indent="0">
              <a:spcBef>
                <a:spcPts val="634"/>
              </a:spcBef>
              <a:spcAft>
                <a:spcPts val="0"/>
              </a:spcAft>
              <a:buClrTx/>
              <a:buSzPct val="100000"/>
              <a:buNone/>
              <a:defRPr/>
            </a:pPr>
            <a:endParaRPr lang="en-CA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Accreditation and Employer Recognition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4024" y="1840523"/>
            <a:ext cx="8258175" cy="4052277"/>
          </a:xfrm>
        </p:spPr>
        <p:txBody>
          <a:bodyPr>
            <a:noAutofit/>
          </a:bodyPr>
          <a:lstStyle/>
          <a:p>
            <a:pPr>
              <a:spcBef>
                <a:spcPts val="634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1700" dirty="0">
                <a:solidFill>
                  <a:prstClr val="black"/>
                </a:solidFill>
                <a:cs typeface="Arial" pitchFamily="34" charset="0"/>
              </a:rPr>
              <a:t>While mandatory training is required to be a certified member for a Joint Health and Safety Committee (JHSC), no such training is currently required to be a Health and Safety Representative (HSR).</a:t>
            </a:r>
          </a:p>
          <a:p>
            <a:pPr marL="289984" indent="-289984">
              <a:spcBef>
                <a:spcPts val="634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defRPr/>
            </a:pPr>
            <a:endParaRPr lang="en-CA" sz="800" dirty="0">
              <a:solidFill>
                <a:prstClr val="black"/>
              </a:solidFill>
              <a:cs typeface="Arial" pitchFamily="34" charset="0"/>
            </a:endParaRPr>
          </a:p>
          <a:p>
            <a:pPr lvl="1">
              <a:defRPr/>
            </a:pPr>
            <a:r>
              <a:rPr lang="en-CA" sz="1700" dirty="0"/>
              <a:t>The </a:t>
            </a:r>
            <a:r>
              <a:rPr lang="en-CA" sz="1700" dirty="0" smtClean="0"/>
              <a:t>ministry </a:t>
            </a:r>
            <a:r>
              <a:rPr lang="en-CA" sz="1700" dirty="0"/>
              <a:t>has been working in collaboration with the Health and Safety Associations on the development of Health and Safety Representative training guidelines and program to help small business with 6-19 workers improve health and safety. </a:t>
            </a:r>
          </a:p>
          <a:p>
            <a:pPr marL="228600" lvl="1" indent="0">
              <a:buFontTx/>
              <a:buNone/>
              <a:defRPr/>
            </a:pPr>
            <a:endParaRPr lang="en-CA" sz="800" dirty="0"/>
          </a:p>
          <a:p>
            <a:pPr lvl="1">
              <a:defRPr/>
            </a:pPr>
            <a:r>
              <a:rPr lang="en-CA" sz="1700" dirty="0"/>
              <a:t>A voluntary HSR training guidelines and an eLearning program has been developed to provide  basic knowledge and skills needed to enable HSRs perform their legislated duties. </a:t>
            </a:r>
          </a:p>
          <a:p>
            <a:pPr lvl="1">
              <a:defRPr/>
            </a:pPr>
            <a:endParaRPr lang="en-CA" sz="800" dirty="0"/>
          </a:p>
          <a:p>
            <a:pPr lvl="1">
              <a:defRPr/>
            </a:pPr>
            <a:r>
              <a:rPr lang="en-CA" sz="1700" dirty="0"/>
              <a:t>The voluntary HSR Training guidelines and program are planned to be released in Spring 2018, and  this may provide the foundation for mandatory training at a future date</a:t>
            </a:r>
            <a:r>
              <a:rPr lang="en-CA" sz="1700" dirty="0" smtClean="0"/>
              <a:t>.</a:t>
            </a:r>
            <a:endParaRPr lang="en-CA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Health and Safety Representative (HSR)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6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4024" y="1916935"/>
            <a:ext cx="8258175" cy="3975865"/>
          </a:xfrm>
        </p:spPr>
        <p:txBody>
          <a:bodyPr>
            <a:noAutofit/>
          </a:bodyPr>
          <a:lstStyle/>
          <a:p>
            <a:pPr marL="0" indent="0">
              <a:spcBef>
                <a:spcPts val="634"/>
              </a:spcBef>
              <a:buSzPct val="100000"/>
              <a:buNone/>
              <a:defRPr/>
            </a:pPr>
            <a:r>
              <a:rPr lang="en-CA" sz="2000" u="sng" dirty="0" smtClean="0"/>
              <a:t>Working at Heights (WAH) Training</a:t>
            </a:r>
          </a:p>
          <a:p>
            <a:pPr>
              <a:spcBef>
                <a:spcPts val="634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2000" dirty="0" smtClean="0"/>
              <a:t>To </a:t>
            </a:r>
            <a:r>
              <a:rPr lang="en-CA" sz="2000" dirty="0"/>
              <a:t>date, the CPO has approved over </a:t>
            </a:r>
            <a:r>
              <a:rPr lang="en-CA" sz="2000" dirty="0" smtClean="0"/>
              <a:t>200 </a:t>
            </a:r>
            <a:r>
              <a:rPr lang="en-CA" sz="2000" dirty="0"/>
              <a:t>working at heights training programs and </a:t>
            </a:r>
            <a:r>
              <a:rPr lang="en-CA" sz="2000" dirty="0" smtClean="0"/>
              <a:t>providers,</a:t>
            </a:r>
          </a:p>
          <a:p>
            <a:pPr marL="0" indent="0">
              <a:spcBef>
                <a:spcPts val="634"/>
              </a:spcBef>
              <a:buSzPct val="100000"/>
              <a:buNone/>
              <a:defRPr/>
            </a:pPr>
            <a:endParaRPr lang="en-CA" sz="1000" dirty="0" smtClean="0"/>
          </a:p>
          <a:p>
            <a:pPr>
              <a:spcBef>
                <a:spcPts val="634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2000" dirty="0" smtClean="0"/>
              <a:t>To date, over 490,000 </a:t>
            </a:r>
            <a:r>
              <a:rPr lang="en-CA" sz="2000" dirty="0"/>
              <a:t>learners have been </a:t>
            </a:r>
            <a:r>
              <a:rPr lang="en-CA" sz="2000" dirty="0" smtClean="0"/>
              <a:t>trained. </a:t>
            </a:r>
          </a:p>
          <a:p>
            <a:pPr>
              <a:spcBef>
                <a:spcPts val="634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CA" sz="1000" dirty="0" smtClean="0"/>
          </a:p>
          <a:p>
            <a:pPr marL="0" indent="0">
              <a:spcBef>
                <a:spcPts val="634"/>
              </a:spcBef>
              <a:buSzPct val="100000"/>
              <a:buNone/>
              <a:defRPr/>
            </a:pPr>
            <a:r>
              <a:rPr lang="en-CA" sz="2000" u="sng" dirty="0"/>
              <a:t>Joint Health and Safety Committee (JHSC) Certification Training </a:t>
            </a:r>
          </a:p>
          <a:p>
            <a:r>
              <a:rPr lang="en-CA" sz="2000" dirty="0"/>
              <a:t>To date, the CPO has approved 4</a:t>
            </a:r>
            <a:r>
              <a:rPr lang="en-CA" sz="2000" dirty="0" smtClean="0"/>
              <a:t>6 </a:t>
            </a:r>
            <a:r>
              <a:rPr lang="en-CA" sz="2000" dirty="0"/>
              <a:t>Part 1 programs and providers, </a:t>
            </a:r>
            <a:r>
              <a:rPr lang="en-CA" sz="2000" dirty="0" smtClean="0"/>
              <a:t>35 </a:t>
            </a:r>
            <a:r>
              <a:rPr lang="en-CA" sz="2000" dirty="0"/>
              <a:t>Part 2 programs and providers, and </a:t>
            </a:r>
            <a:r>
              <a:rPr lang="en-CA" sz="2000" dirty="0" smtClean="0"/>
              <a:t>12 </a:t>
            </a:r>
            <a:r>
              <a:rPr lang="en-CA" sz="2000" dirty="0"/>
              <a:t>Refresher programs and providers. </a:t>
            </a:r>
            <a:endParaRPr lang="en-CA" sz="2000" dirty="0" smtClean="0"/>
          </a:p>
          <a:p>
            <a:endParaRPr lang="en-CA" sz="1000" dirty="0"/>
          </a:p>
          <a:p>
            <a:r>
              <a:rPr lang="en-CA" sz="2000" dirty="0"/>
              <a:t>To date, there have been over </a:t>
            </a:r>
            <a:r>
              <a:rPr lang="en-CA" sz="2000" dirty="0" smtClean="0"/>
              <a:t>28,000 </a:t>
            </a:r>
            <a:r>
              <a:rPr lang="en-CA" sz="2000" dirty="0"/>
              <a:t>successful learners on Part 1, </a:t>
            </a:r>
            <a:r>
              <a:rPr lang="en-CA" sz="2000" dirty="0" smtClean="0"/>
              <a:t>over 23,000 </a:t>
            </a:r>
            <a:r>
              <a:rPr lang="en-CA" sz="2000" dirty="0"/>
              <a:t>on Part 2 </a:t>
            </a:r>
            <a:r>
              <a:rPr lang="en-CA" sz="2000"/>
              <a:t>and </a:t>
            </a:r>
            <a:r>
              <a:rPr lang="en-CA" sz="2000" smtClean="0"/>
              <a:t>229 </a:t>
            </a:r>
            <a:r>
              <a:rPr lang="en-CA" sz="2000" dirty="0"/>
              <a:t>on the refresher training</a:t>
            </a:r>
            <a:r>
              <a:rPr lang="en-CA" sz="2000" dirty="0" smtClean="0"/>
              <a:t>.</a:t>
            </a:r>
            <a:endParaRPr lang="en-CA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4024" y="1840523"/>
            <a:ext cx="8258175" cy="4052277"/>
          </a:xfrm>
        </p:spPr>
        <p:txBody>
          <a:bodyPr>
            <a:noAutofit/>
          </a:bodyPr>
          <a:lstStyle/>
          <a:p>
            <a:pPr>
              <a:spcBef>
                <a:spcPts val="634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prstClr val="black"/>
                </a:solidFill>
                <a:cs typeface="Arial" pitchFamily="34" charset="0"/>
              </a:rPr>
              <a:t>Opportunities for Occupational Health and Safety (OHS) enhancement have been identified for general OHS, trade specific OHS, and skill specific OHS.</a:t>
            </a:r>
          </a:p>
          <a:p>
            <a:pPr>
              <a:spcBef>
                <a:spcPts val="634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endParaRPr lang="en-CA" sz="1000" dirty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ts val="634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2000" dirty="0">
                <a:solidFill>
                  <a:prstClr val="black"/>
                </a:solidFill>
                <a:cs typeface="Arial" pitchFamily="34" charset="0"/>
              </a:rPr>
              <a:t>General OHS section has been added to all trades and to the OCOT website.</a:t>
            </a:r>
          </a:p>
          <a:p>
            <a:pPr>
              <a:spcBef>
                <a:spcPts val="634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endParaRPr lang="en-CA" sz="1000" dirty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ts val="634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2000" dirty="0"/>
              <a:t>The Prevention Office continues to work with OCOT to review construction trade standards, during OCOT’s standards review process. </a:t>
            </a:r>
          </a:p>
          <a:p>
            <a:pPr lvl="1">
              <a:buSzPct val="100000"/>
              <a:defRPr/>
            </a:pPr>
            <a:r>
              <a:rPr lang="en-CA" sz="2000" dirty="0"/>
              <a:t>This review looks to imbed enhanced occupational health and safety into apprenticeship trade skills, where dictated by legislation or necessary by hazard. </a:t>
            </a:r>
          </a:p>
          <a:p>
            <a:pPr marL="0" indent="0">
              <a:spcBef>
                <a:spcPts val="634"/>
              </a:spcBef>
              <a:spcAft>
                <a:spcPts val="0"/>
              </a:spcAft>
              <a:buClrTx/>
              <a:buSzPct val="100000"/>
              <a:buNone/>
              <a:defRPr/>
            </a:pPr>
            <a:endParaRPr lang="en-CA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Ontario College of Trades (</a:t>
            </a:r>
            <a:r>
              <a:rPr lang="en-CA" dirty="0" smtClean="0"/>
              <a:t>OCOT)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L_Prevention_External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425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MOL_Prevention_External Theme</vt:lpstr>
      <vt:lpstr>CSSE Meeting:  Prevention Office (PVO) Initiatives </vt:lpstr>
      <vt:lpstr>Training and Awareness Branch Update</vt:lpstr>
      <vt:lpstr>Accreditation and Employer Recognition </vt:lpstr>
      <vt:lpstr>Health and Safety Representative (HSR) </vt:lpstr>
      <vt:lpstr>Training Statistics</vt:lpstr>
      <vt:lpstr>Ontario College of Trades (OCOT)</vt:lpstr>
    </vt:vector>
  </TitlesOfParts>
  <Company>BOLD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Zeskoski</dc:creator>
  <cp:lastModifiedBy>Gamble, Kristen (MOL)</cp:lastModifiedBy>
  <cp:revision>189</cp:revision>
  <cp:lastPrinted>2017-11-07T16:12:25Z</cp:lastPrinted>
  <dcterms:created xsi:type="dcterms:W3CDTF">2017-06-23T15:30:49Z</dcterms:created>
  <dcterms:modified xsi:type="dcterms:W3CDTF">2018-03-16T16:01:42Z</dcterms:modified>
</cp:coreProperties>
</file>